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tmp" ContentType="image/pn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4" r:id="rId1"/>
  </p:sldMasterIdLst>
  <p:notesMasterIdLst>
    <p:notesMasterId r:id="rId89"/>
  </p:notesMasterIdLst>
  <p:handoutMasterIdLst>
    <p:handoutMasterId r:id="rId90"/>
  </p:handoutMasterIdLst>
  <p:sldIdLst>
    <p:sldId id="370" r:id="rId2"/>
    <p:sldId id="259" r:id="rId3"/>
    <p:sldId id="378" r:id="rId4"/>
    <p:sldId id="262" r:id="rId5"/>
    <p:sldId id="272" r:id="rId6"/>
    <p:sldId id="365" r:id="rId7"/>
    <p:sldId id="413" r:id="rId8"/>
    <p:sldId id="373" r:id="rId9"/>
    <p:sldId id="374" r:id="rId10"/>
    <p:sldId id="375" r:id="rId11"/>
    <p:sldId id="376" r:id="rId12"/>
    <p:sldId id="377" r:id="rId13"/>
    <p:sldId id="414" r:id="rId14"/>
    <p:sldId id="312" r:id="rId15"/>
    <p:sldId id="274" r:id="rId16"/>
    <p:sldId id="415" r:id="rId17"/>
    <p:sldId id="351" r:id="rId18"/>
    <p:sldId id="276" r:id="rId19"/>
    <p:sldId id="353" r:id="rId20"/>
    <p:sldId id="354" r:id="rId21"/>
    <p:sldId id="355" r:id="rId22"/>
    <p:sldId id="379" r:id="rId23"/>
    <p:sldId id="416" r:id="rId24"/>
    <p:sldId id="417" r:id="rId25"/>
    <p:sldId id="380" r:id="rId26"/>
    <p:sldId id="382" r:id="rId27"/>
    <p:sldId id="383" r:id="rId28"/>
    <p:sldId id="384" r:id="rId29"/>
    <p:sldId id="385" r:id="rId30"/>
    <p:sldId id="387" r:id="rId31"/>
    <p:sldId id="388" r:id="rId32"/>
    <p:sldId id="389" r:id="rId33"/>
    <p:sldId id="390" r:id="rId34"/>
    <p:sldId id="391" r:id="rId35"/>
    <p:sldId id="392" r:id="rId36"/>
    <p:sldId id="381" r:id="rId37"/>
    <p:sldId id="393" r:id="rId38"/>
    <p:sldId id="394" r:id="rId39"/>
    <p:sldId id="395" r:id="rId40"/>
    <p:sldId id="396" r:id="rId41"/>
    <p:sldId id="398" r:id="rId42"/>
    <p:sldId id="399" r:id="rId43"/>
    <p:sldId id="400" r:id="rId44"/>
    <p:sldId id="352" r:id="rId45"/>
    <p:sldId id="277" r:id="rId46"/>
    <p:sldId id="293" r:id="rId47"/>
    <p:sldId id="356" r:id="rId48"/>
    <p:sldId id="357" r:id="rId49"/>
    <p:sldId id="296" r:id="rId50"/>
    <p:sldId id="322" r:id="rId51"/>
    <p:sldId id="324" r:id="rId52"/>
    <p:sldId id="325" r:id="rId53"/>
    <p:sldId id="326" r:id="rId54"/>
    <p:sldId id="327" r:id="rId55"/>
    <p:sldId id="328" r:id="rId56"/>
    <p:sldId id="330" r:id="rId57"/>
    <p:sldId id="331" r:id="rId58"/>
    <p:sldId id="332" r:id="rId59"/>
    <p:sldId id="333" r:id="rId60"/>
    <p:sldId id="334" r:id="rId61"/>
    <p:sldId id="335" r:id="rId62"/>
    <p:sldId id="336"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401" r:id="rId76"/>
    <p:sldId id="402" r:id="rId77"/>
    <p:sldId id="403" r:id="rId78"/>
    <p:sldId id="404" r:id="rId79"/>
    <p:sldId id="405" r:id="rId80"/>
    <p:sldId id="406" r:id="rId81"/>
    <p:sldId id="407" r:id="rId82"/>
    <p:sldId id="408" r:id="rId83"/>
    <p:sldId id="409" r:id="rId84"/>
    <p:sldId id="410" r:id="rId85"/>
    <p:sldId id="411" r:id="rId86"/>
    <p:sldId id="412" r:id="rId87"/>
    <p:sldId id="308"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94638"/>
  </p:normalViewPr>
  <p:slideViewPr>
    <p:cSldViewPr snapToGrid="0" snapToObjects="1">
      <p:cViewPr>
        <p:scale>
          <a:sx n="85" d="100"/>
          <a:sy n="85" d="100"/>
        </p:scale>
        <p:origin x="2256" y="784"/>
      </p:cViewPr>
      <p:guideLst/>
    </p:cSldViewPr>
  </p:slideViewPr>
  <p:notesTextViewPr>
    <p:cViewPr>
      <p:scale>
        <a:sx n="1" d="1"/>
        <a:sy n="1" d="1"/>
      </p:scale>
      <p:origin x="0" y="0"/>
    </p:cViewPr>
  </p:notesTextViewPr>
  <p:notesViewPr>
    <p:cSldViewPr snapToGrid="0" snapToObjects="1">
      <p:cViewPr varScale="1">
        <p:scale>
          <a:sx n="81" d="100"/>
          <a:sy n="81" d="100"/>
        </p:scale>
        <p:origin x="2976" y="20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9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1832D1-3B48-B946-B455-D5D23A2D9403}" type="datetimeFigureOut">
              <a:rPr lang="en-US" smtClean="0"/>
              <a:t>9/1/17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E7AAD-BD6D-4549-991F-45353D54001F}" type="slidenum">
              <a:rPr lang="en-US" smtClean="0"/>
              <a:t>‹#›</a:t>
            </a:fld>
            <a:endParaRPr lang="en-US"/>
          </a:p>
        </p:txBody>
      </p:sp>
    </p:spTree>
    <p:extLst>
      <p:ext uri="{BB962C8B-B14F-4D97-AF65-F5344CB8AC3E}">
        <p14:creationId xmlns:p14="http://schemas.microsoft.com/office/powerpoint/2010/main" val="1012025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B7856-DCCA-4441-9663-C1945EB96825}" type="datetimeFigureOut">
              <a:rPr lang="en-US" smtClean="0"/>
              <a:t>9/1/17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0405A-C828-A846-81DA-BAF767097F69}" type="slidenum">
              <a:rPr lang="en-US" smtClean="0"/>
              <a:t>‹#›</a:t>
            </a:fld>
            <a:endParaRPr lang="en-US"/>
          </a:p>
        </p:txBody>
      </p:sp>
    </p:spTree>
    <p:extLst>
      <p:ext uri="{BB962C8B-B14F-4D97-AF65-F5344CB8AC3E}">
        <p14:creationId xmlns:p14="http://schemas.microsoft.com/office/powerpoint/2010/main" val="23608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0405A-C828-A846-81DA-BAF767097F69}" type="slidenum">
              <a:rPr lang="en-US" smtClean="0"/>
              <a:t>1</a:t>
            </a:fld>
            <a:endParaRPr lang="en-US"/>
          </a:p>
        </p:txBody>
      </p:sp>
    </p:spTree>
    <p:extLst>
      <p:ext uri="{BB962C8B-B14F-4D97-AF65-F5344CB8AC3E}">
        <p14:creationId xmlns:p14="http://schemas.microsoft.com/office/powerpoint/2010/main" val="1743444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55</a:t>
            </a:fld>
            <a:endParaRPr lang="en-US"/>
          </a:p>
        </p:txBody>
      </p:sp>
    </p:spTree>
    <p:extLst>
      <p:ext uri="{BB962C8B-B14F-4D97-AF65-F5344CB8AC3E}">
        <p14:creationId xmlns:p14="http://schemas.microsoft.com/office/powerpoint/2010/main" val="18821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62</a:t>
            </a:fld>
            <a:endParaRPr lang="en-US"/>
          </a:p>
        </p:txBody>
      </p:sp>
    </p:spTree>
    <p:extLst>
      <p:ext uri="{BB962C8B-B14F-4D97-AF65-F5344CB8AC3E}">
        <p14:creationId xmlns:p14="http://schemas.microsoft.com/office/powerpoint/2010/main" val="54834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70</a:t>
            </a:fld>
            <a:endParaRPr lang="en-US">
              <a:latin typeface="Calibri" pitchFamily="34" charset="0"/>
            </a:endParaRPr>
          </a:p>
        </p:txBody>
      </p:sp>
    </p:spTree>
    <p:extLst>
      <p:ext uri="{BB962C8B-B14F-4D97-AF65-F5344CB8AC3E}">
        <p14:creationId xmlns:p14="http://schemas.microsoft.com/office/powerpoint/2010/main" val="113795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71</a:t>
            </a:fld>
            <a:endParaRPr lang="en-US">
              <a:latin typeface="Calibri" pitchFamily="34" charset="0"/>
            </a:endParaRPr>
          </a:p>
        </p:txBody>
      </p:sp>
    </p:spTree>
    <p:extLst>
      <p:ext uri="{BB962C8B-B14F-4D97-AF65-F5344CB8AC3E}">
        <p14:creationId xmlns:p14="http://schemas.microsoft.com/office/powerpoint/2010/main" val="156748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78</a:t>
            </a:fld>
            <a:endParaRPr lang="en-US"/>
          </a:p>
        </p:txBody>
      </p:sp>
    </p:spTree>
    <p:extLst>
      <p:ext uri="{BB962C8B-B14F-4D97-AF65-F5344CB8AC3E}">
        <p14:creationId xmlns:p14="http://schemas.microsoft.com/office/powerpoint/2010/main" val="1415057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83</a:t>
            </a:fld>
            <a:endParaRPr lang="en-US"/>
          </a:p>
        </p:txBody>
      </p:sp>
    </p:spTree>
    <p:extLst>
      <p:ext uri="{BB962C8B-B14F-4D97-AF65-F5344CB8AC3E}">
        <p14:creationId xmlns:p14="http://schemas.microsoft.com/office/powerpoint/2010/main" val="50932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17</a:t>
            </a:fld>
            <a:endParaRPr lang="en-US"/>
          </a:p>
        </p:txBody>
      </p:sp>
    </p:spTree>
    <p:extLst>
      <p:ext uri="{BB962C8B-B14F-4D97-AF65-F5344CB8AC3E}">
        <p14:creationId xmlns:p14="http://schemas.microsoft.com/office/powerpoint/2010/main" val="9756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22</a:t>
            </a:fld>
            <a:endParaRPr lang="en-US"/>
          </a:p>
        </p:txBody>
      </p:sp>
    </p:spTree>
    <p:extLst>
      <p:ext uri="{BB962C8B-B14F-4D97-AF65-F5344CB8AC3E}">
        <p14:creationId xmlns:p14="http://schemas.microsoft.com/office/powerpoint/2010/main" val="1575186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25</a:t>
            </a:fld>
            <a:endParaRPr lang="en-US"/>
          </a:p>
        </p:txBody>
      </p:sp>
    </p:spTree>
    <p:extLst>
      <p:ext uri="{BB962C8B-B14F-4D97-AF65-F5344CB8AC3E}">
        <p14:creationId xmlns:p14="http://schemas.microsoft.com/office/powerpoint/2010/main" val="190894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34</a:t>
            </a:fld>
            <a:endParaRPr lang="en-US"/>
          </a:p>
        </p:txBody>
      </p:sp>
    </p:spTree>
    <p:extLst>
      <p:ext uri="{BB962C8B-B14F-4D97-AF65-F5344CB8AC3E}">
        <p14:creationId xmlns:p14="http://schemas.microsoft.com/office/powerpoint/2010/main" val="85480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36</a:t>
            </a:fld>
            <a:endParaRPr lang="en-US"/>
          </a:p>
        </p:txBody>
      </p:sp>
    </p:spTree>
    <p:extLst>
      <p:ext uri="{BB962C8B-B14F-4D97-AF65-F5344CB8AC3E}">
        <p14:creationId xmlns:p14="http://schemas.microsoft.com/office/powerpoint/2010/main" val="132752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44</a:t>
            </a:fld>
            <a:endParaRPr lang="en-US"/>
          </a:p>
        </p:txBody>
      </p:sp>
    </p:spTree>
    <p:extLst>
      <p:ext uri="{BB962C8B-B14F-4D97-AF65-F5344CB8AC3E}">
        <p14:creationId xmlns:p14="http://schemas.microsoft.com/office/powerpoint/2010/main" val="109917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0405A-C828-A846-81DA-BAF767097F69}" type="slidenum">
              <a:rPr lang="en-US" smtClean="0"/>
              <a:t>47</a:t>
            </a:fld>
            <a:endParaRPr lang="en-US"/>
          </a:p>
        </p:txBody>
      </p:sp>
    </p:spTree>
    <p:extLst>
      <p:ext uri="{BB962C8B-B14F-4D97-AF65-F5344CB8AC3E}">
        <p14:creationId xmlns:p14="http://schemas.microsoft.com/office/powerpoint/2010/main" val="3160641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50</a:t>
            </a:fld>
            <a:endParaRPr lang="en-US"/>
          </a:p>
        </p:txBody>
      </p:sp>
    </p:spTree>
    <p:extLst>
      <p:ext uri="{BB962C8B-B14F-4D97-AF65-F5344CB8AC3E}">
        <p14:creationId xmlns:p14="http://schemas.microsoft.com/office/powerpoint/2010/main" val="12182315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7C2CE8-6416-AD4C-BFB4-C82F2B5B442E}" type="datetime1">
              <a:rPr lang="en-US" smtClean="0"/>
              <a:t>9/1/17</a:t>
            </a:fld>
            <a:endParaRPr lang="en-US"/>
          </a:p>
        </p:txBody>
      </p:sp>
      <p:sp>
        <p:nvSpPr>
          <p:cNvPr id="5" name="Footer Placeholder 4"/>
          <p:cNvSpPr>
            <a:spLocks noGrp="1"/>
          </p:cNvSpPr>
          <p:nvPr>
            <p:ph type="ftr" sz="quarter" idx="11"/>
          </p:nvPr>
        </p:nvSpPr>
        <p:spPr>
          <a:xfrm>
            <a:off x="812805" y="6272785"/>
            <a:ext cx="4745736" cy="365125"/>
          </a:xfrm>
        </p:spPr>
        <p:txBody>
          <a:bodyPr/>
          <a:lstStyle/>
          <a:p>
            <a:r>
              <a:rPr lang="en-US" smtClean="0"/>
              <a:t>Copyright 2017, EV3Lessons (Last Edit: 8/12/17)</a:t>
            </a:r>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5295A1AA-1C1C-1D42-A68A-D4A2E4B47F7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B3AF02-6A3E-FC45-A817-E82CA03464E6}"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1A582F-62FD-1446-868E-3117F9C4A5F9}"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908" y="293078"/>
            <a:ext cx="8534400" cy="1019908"/>
          </a:xfrm>
        </p:spPr>
        <p:txBody>
          <a:bodyPr/>
          <a:lstStyle/>
          <a:p>
            <a:r>
              <a:rPr lang="en-US"/>
              <a:t>Click to edit Master title style</a:t>
            </a:r>
            <a:endParaRPr lang="en-US" dirty="0"/>
          </a:p>
        </p:txBody>
      </p:sp>
      <p:sp>
        <p:nvSpPr>
          <p:cNvPr id="3" name="Content Placeholder 2"/>
          <p:cNvSpPr>
            <a:spLocks noGrp="1"/>
          </p:cNvSpPr>
          <p:nvPr>
            <p:ph idx="1"/>
          </p:nvPr>
        </p:nvSpPr>
        <p:spPr>
          <a:xfrm>
            <a:off x="257908" y="1524000"/>
            <a:ext cx="85344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CE8F35-112D-1A48-AF59-BD2F3DF88D05}" type="datetime1">
              <a:rPr lang="en-US" smtClean="0"/>
              <a:t>9/1/17</a:t>
            </a:fld>
            <a:endParaRPr lang="en-US"/>
          </a:p>
        </p:txBody>
      </p:sp>
      <p:sp>
        <p:nvSpPr>
          <p:cNvPr id="8" name="Footer Placeholder 7"/>
          <p:cNvSpPr>
            <a:spLocks noGrp="1"/>
          </p:cNvSpPr>
          <p:nvPr>
            <p:ph type="ftr" sz="quarter" idx="11"/>
          </p:nvPr>
        </p:nvSpPr>
        <p:spPr>
          <a:xfrm>
            <a:off x="2293748" y="6172201"/>
            <a:ext cx="3137787" cy="465710"/>
          </a:xfrm>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4465DB0-6B8B-6745-AE11-2FF7E087E73C}" type="datetime1">
              <a:rPr lang="en-US" smtClean="0"/>
              <a:t>9/1/17</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US" smtClean="0"/>
              <a:t>Copyright 2017, EV3Lessons (Last Edit: 8/12/17)</a:t>
            </a:r>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5295A1AA-1C1C-1D42-A68A-D4A2E4B47F7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FB41AB-8327-5D42-A630-009E15F6BBD8}" type="datetime1">
              <a:rPr lang="en-US" smtClean="0"/>
              <a:t>9/1/17</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
        <p:nvSpPr>
          <p:cNvPr id="7" name="Slide Number Placeholder 6"/>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5519D9-A13F-2049-9A55-83A9DB0CB428}" type="datetime1">
              <a:rPr lang="en-US" smtClean="0"/>
              <a:t>9/1/17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EA7728B2-FEED-8745-977B-4EFB8B5559B7}" type="datetime1">
              <a:rPr lang="en-US" smtClean="0"/>
              <a:t>9/1/17</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US" smtClean="0"/>
              <a:t>Copyright 2017, EV3Lessons (Last Edit: 8/12/17)</a:t>
            </a:r>
            <a:endParaRPr lang="en-US"/>
          </a:p>
        </p:txBody>
      </p:sp>
      <p:sp>
        <p:nvSpPr>
          <p:cNvPr id="5" name="Slide Number Placeholder 4"/>
          <p:cNvSpPr>
            <a:spLocks noGrp="1"/>
          </p:cNvSpPr>
          <p:nvPr>
            <p:ph type="sldNum" sz="quarter" idx="12"/>
          </p:nvPr>
        </p:nvSpPr>
        <p:spPr/>
        <p:txBody>
          <a:bodyPr/>
          <a:lstStyle/>
          <a:p>
            <a:fld id="{5295A1AA-1C1C-1D42-A68A-D4A2E4B47F7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FE59A2-D60E-1E4F-9016-BDE4F13BD4EC}" type="datetime1">
              <a:rPr lang="en-US" smtClean="0"/>
              <a:t>9/1/17</a:t>
            </a:fld>
            <a:endParaRPr lang="en-US"/>
          </a:p>
        </p:txBody>
      </p:sp>
      <p:sp>
        <p:nvSpPr>
          <p:cNvPr id="3" name="Footer Placeholder 2"/>
          <p:cNvSpPr>
            <a:spLocks noGrp="1"/>
          </p:cNvSpPr>
          <p:nvPr>
            <p:ph type="ftr" sz="quarter" idx="11"/>
          </p:nvPr>
        </p:nvSpPr>
        <p:spPr/>
        <p:txBody>
          <a:bodyPr/>
          <a:lstStyle/>
          <a:p>
            <a:r>
              <a:rPr lang="en-US" smtClean="0"/>
              <a:t>Copyright 2017, EV3Lessons (Last Edit: 8/12/17)</a:t>
            </a:r>
            <a:endParaRPr lang="en-US"/>
          </a:p>
        </p:txBody>
      </p:sp>
      <p:sp>
        <p:nvSpPr>
          <p:cNvPr id="4" name="Slide Number Placeholder 3"/>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7543D570-BB24-274B-84AF-5113E5A0EAE3}" type="datetime1">
              <a:rPr lang="en-US" smtClean="0"/>
              <a:t>9/1/17</a:t>
            </a:fld>
            <a:endParaRPr lang="en-US"/>
          </a:p>
        </p:txBody>
      </p:sp>
      <p:sp>
        <p:nvSpPr>
          <p:cNvPr id="10" name="Footer Placeholder 9"/>
          <p:cNvSpPr>
            <a:spLocks noGrp="1"/>
          </p:cNvSpPr>
          <p:nvPr>
            <p:ph type="ftr" sz="quarter" idx="11"/>
          </p:nvPr>
        </p:nvSpPr>
        <p:spPr/>
        <p:txBody>
          <a:bodyPr/>
          <a:lstStyle/>
          <a:p>
            <a:r>
              <a:rPr lang="en-US" smtClean="0"/>
              <a:t>Copyright 2017, EV3Lessons (Last Edit: 8/12/17)</a:t>
            </a:r>
            <a:endParaRPr lang="en-US"/>
          </a:p>
        </p:txBody>
      </p:sp>
      <p:sp>
        <p:nvSpPr>
          <p:cNvPr id="11" name="Slide Number Placeholder 10"/>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208A2C08-87E6-7F46-B30D-088D525D7AE2}" type="datetime1">
              <a:rPr lang="en-US" smtClean="0"/>
              <a:t>9/1/17</a:t>
            </a:fld>
            <a:endParaRPr lang="en-US"/>
          </a:p>
        </p:txBody>
      </p:sp>
      <p:sp>
        <p:nvSpPr>
          <p:cNvPr id="10" name="Slide Number Placeholder 9"/>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293077" y="281354"/>
            <a:ext cx="8586203" cy="8440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3077" y="1277815"/>
            <a:ext cx="8622779" cy="48943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BCF7645-25ED-1B4D-8FDD-D901159F0699}" type="datetime1">
              <a:rPr lang="en-US" smtClean="0"/>
              <a:t>9/1/17</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US" smtClean="0"/>
              <a:t>Copyright 2017, EV3Lessons (Last Edit: 8/12/17)</a:t>
            </a:r>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5295A1AA-1C1C-1D42-A68A-D4A2E4B47F7A}" type="slidenum">
              <a:rPr lang="en-US" smtClean="0"/>
              <a:t>‹#›</a:t>
            </a:fld>
            <a:endParaRPr lang="en-US"/>
          </a:p>
        </p:txBody>
      </p:sp>
    </p:spTree>
    <p:extLst>
      <p:ext uri="{BB962C8B-B14F-4D97-AF65-F5344CB8AC3E}">
        <p14:creationId xmlns:p14="http://schemas.microsoft.com/office/powerpoint/2010/main" val="190678607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ev3lessons.com/resources/"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tiff"/></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6.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68.xml.rels><?xml version="1.0" encoding="UTF-8" standalone="yes"?>
<Relationships xmlns="http://schemas.openxmlformats.org/package/2006/relationships"><Relationship Id="rId11" Type="http://schemas.openxmlformats.org/officeDocument/2006/relationships/tags" Target="../tags/tag25.xml"/><Relationship Id="rId12" Type="http://schemas.openxmlformats.org/officeDocument/2006/relationships/tags" Target="../tags/tag26.xml"/><Relationship Id="rId13" Type="http://schemas.openxmlformats.org/officeDocument/2006/relationships/tags" Target="../tags/tag27.xml"/><Relationship Id="rId14" Type="http://schemas.openxmlformats.org/officeDocument/2006/relationships/tags" Target="../tags/tag28.xml"/><Relationship Id="rId15" Type="http://schemas.openxmlformats.org/officeDocument/2006/relationships/tags" Target="../tags/tag29.xml"/><Relationship Id="rId16" Type="http://schemas.openxmlformats.org/officeDocument/2006/relationships/tags" Target="../tags/tag30.xml"/><Relationship Id="rId17" Type="http://schemas.openxmlformats.org/officeDocument/2006/relationships/tags" Target="../tags/tag31.xml"/><Relationship Id="rId18" Type="http://schemas.openxmlformats.org/officeDocument/2006/relationships/tags" Target="../tags/tag32.xml"/><Relationship Id="rId19" Type="http://schemas.openxmlformats.org/officeDocument/2006/relationships/slideLayout" Target="../slideLayouts/slideLayout6.xml"/><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tags" Target="../tags/tag23.xml"/><Relationship Id="rId10" Type="http://schemas.openxmlformats.org/officeDocument/2006/relationships/tags" Target="../tags/tag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2.xml"/><Relationship Id="rId5" Type="http://schemas.openxmlformats.org/officeDocument/2006/relationships/image" Target="../media/image61.png"/><Relationship Id="rId1" Type="http://schemas.openxmlformats.org/officeDocument/2006/relationships/tags" Target="../tags/tag33.xml"/><Relationship Id="rId2" Type="http://schemas.openxmlformats.org/officeDocument/2006/relationships/tags" Target="../tags/tag3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3.xml"/><Relationship Id="rId5" Type="http://schemas.openxmlformats.org/officeDocument/2006/relationships/image" Target="../media/image61.png"/><Relationship Id="rId1" Type="http://schemas.openxmlformats.org/officeDocument/2006/relationships/tags" Target="../tags/tag35.xml"/><Relationship Id="rId2" Type="http://schemas.openxmlformats.org/officeDocument/2006/relationships/tags" Target="../tags/tag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4"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mp"/></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tmp"/></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m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m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3108962"/>
          </a:xfrm>
          <a:prstGeom prst="rect">
            <a:avLst/>
          </a:prstGeom>
        </p:spPr>
      </p:pic>
      <p:sp>
        <p:nvSpPr>
          <p:cNvPr id="6" name="TextBox 5"/>
          <p:cNvSpPr txBox="1"/>
          <p:nvPr/>
        </p:nvSpPr>
        <p:spPr>
          <a:xfrm>
            <a:off x="196692" y="3408359"/>
            <a:ext cx="8750615" cy="3046988"/>
          </a:xfrm>
          <a:prstGeom prst="rect">
            <a:avLst/>
          </a:prstGeom>
          <a:noFill/>
        </p:spPr>
        <p:txBody>
          <a:bodyPr wrap="square" rtlCol="0">
            <a:spAutoFit/>
          </a:bodyPr>
          <a:lstStyle/>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Programming &amp; STRATEGY Workshop</a:t>
            </a:r>
          </a:p>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OHIO KICKOFF EVENT</a:t>
            </a:r>
            <a:endParaRPr lang="en-US" sz="80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99250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Game Strategy</a:t>
            </a:r>
            <a:endParaRPr lang="en-US" dirty="0"/>
          </a:p>
        </p:txBody>
      </p:sp>
      <p:sp>
        <p:nvSpPr>
          <p:cNvPr id="3" name="Content Placeholder 2"/>
          <p:cNvSpPr>
            <a:spLocks noGrp="1"/>
          </p:cNvSpPr>
          <p:nvPr>
            <p:ph idx="1"/>
          </p:nvPr>
        </p:nvSpPr>
        <p:spPr>
          <a:xfrm>
            <a:off x="241739" y="1845734"/>
            <a:ext cx="4565039" cy="4023360"/>
          </a:xfrm>
        </p:spPr>
        <p:txBody>
          <a:bodyPr>
            <a:normAutofit lnSpcReduction="10000"/>
          </a:bodyPr>
          <a:lstStyle/>
          <a:p>
            <a:r>
              <a:rPr lang="en-US" dirty="0" smtClean="0"/>
              <a:t>Use an online tool such as our Interactive Sketch Planner to determine the path your robot will take</a:t>
            </a:r>
          </a:p>
          <a:p>
            <a:pPr lvl="1"/>
            <a:r>
              <a:rPr lang="en-US" dirty="0" smtClean="0"/>
              <a:t>Each time you go out of base is called a “run”</a:t>
            </a:r>
          </a:p>
          <a:p>
            <a:pPr lvl="1"/>
            <a:r>
              <a:rPr lang="en-US" dirty="0" smtClean="0"/>
              <a:t>Draw each run using a different color.</a:t>
            </a:r>
            <a:endParaRPr lang="en-US" dirty="0"/>
          </a:p>
          <a:p>
            <a:r>
              <a:rPr lang="en-US" dirty="0" smtClean="0"/>
              <a:t>Or print out an image of the challenge mat and hand-draw</a:t>
            </a:r>
          </a:p>
          <a:p>
            <a:r>
              <a:rPr lang="en-US" dirty="0" smtClean="0"/>
              <a:t>We recommend that each team member comes up with a strategy and then the team listens to all the ideas and combines them.</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7735" y="1227904"/>
            <a:ext cx="3765875" cy="2360769"/>
          </a:xfrm>
          <a:prstGeom prst="rect">
            <a:avLst/>
          </a:prstGeom>
        </p:spPr>
      </p:pic>
      <p:sp>
        <p:nvSpPr>
          <p:cNvPr id="7" name="TextBox 6"/>
          <p:cNvSpPr txBox="1"/>
          <p:nvPr/>
        </p:nvSpPr>
        <p:spPr>
          <a:xfrm>
            <a:off x="5032403" y="3588673"/>
            <a:ext cx="3688274" cy="369332"/>
          </a:xfrm>
          <a:prstGeom prst="rect">
            <a:avLst/>
          </a:prstGeom>
          <a:noFill/>
        </p:spPr>
        <p:txBody>
          <a:bodyPr wrap="square" rtlCol="0">
            <a:spAutoFit/>
          </a:bodyPr>
          <a:lstStyle/>
          <a:p>
            <a:r>
              <a:rPr lang="en-US" dirty="0">
                <a:hlinkClick r:id="rId3"/>
              </a:rPr>
              <a:t>http://ev3lessons.com/resources</a:t>
            </a:r>
            <a:r>
              <a:rPr lang="en-US" dirty="0" smtClean="0">
                <a:hlinkClick r:id="rId3"/>
              </a:rPr>
              <a:t>/</a:t>
            </a:r>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3653" y="3958005"/>
            <a:ext cx="4069629" cy="2226327"/>
          </a:xfrm>
          <a:prstGeom prst="rect">
            <a:avLst/>
          </a:prstGeom>
        </p:spPr>
      </p:pic>
    </p:spTree>
    <p:extLst>
      <p:ext uri="{BB962C8B-B14F-4D97-AF65-F5344CB8AC3E}">
        <p14:creationId xmlns:p14="http://schemas.microsoft.com/office/powerpoint/2010/main" val="195434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What?</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909" y="2118023"/>
            <a:ext cx="4333079" cy="2982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395416" y="1960821"/>
            <a:ext cx="3904735" cy="3139321"/>
          </a:xfrm>
          <a:prstGeom prst="rect">
            <a:avLst/>
          </a:prstGeom>
          <a:noFill/>
        </p:spPr>
        <p:txBody>
          <a:bodyPr wrap="square" rtlCol="0">
            <a:spAutoFit/>
          </a:bodyPr>
          <a:lstStyle/>
          <a:p>
            <a:r>
              <a:rPr lang="en-US" dirty="0" smtClean="0"/>
              <a:t>Once you have a strategy, start to build your robot and write Pseudocode for each “run”.</a:t>
            </a:r>
          </a:p>
          <a:p>
            <a:endParaRPr lang="en-US" dirty="0"/>
          </a:p>
          <a:p>
            <a:r>
              <a:rPr lang="en-US" dirty="0" smtClean="0"/>
              <a:t>This worksheet is provided on EV3Lessons</a:t>
            </a:r>
          </a:p>
          <a:p>
            <a:endParaRPr lang="en-US" dirty="0"/>
          </a:p>
          <a:p>
            <a:r>
              <a:rPr lang="en-US" dirty="0" smtClean="0"/>
              <a:t>We have an additional Pseudocode lesson in Beginner if you want to learn more about how to write pseudocode.</a:t>
            </a:r>
            <a:endParaRPr lang="en-US" dirty="0"/>
          </a:p>
        </p:txBody>
      </p:sp>
    </p:spTree>
    <p:extLst>
      <p:ext uri="{BB962C8B-B14F-4D97-AF65-F5344CB8AC3E}">
        <p14:creationId xmlns:p14="http://schemas.microsoft.com/office/powerpoint/2010/main" val="85594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a:t>
            </a:r>
            <a:endParaRPr lang="en-US" dirty="0"/>
          </a:p>
        </p:txBody>
      </p:sp>
      <p:sp>
        <p:nvSpPr>
          <p:cNvPr id="3" name="Content Placeholder 2"/>
          <p:cNvSpPr>
            <a:spLocks noGrp="1"/>
          </p:cNvSpPr>
          <p:nvPr>
            <p:ph idx="1"/>
          </p:nvPr>
        </p:nvSpPr>
        <p:spPr/>
        <p:txBody>
          <a:bodyPr/>
          <a:lstStyle/>
          <a:p>
            <a:r>
              <a:rPr lang="en-US" dirty="0" smtClean="0"/>
              <a:t>Remember that a robot game strategy may change over time </a:t>
            </a:r>
            <a:endParaRPr lang="en-US" dirty="0"/>
          </a:p>
          <a:p>
            <a:pPr lvl="1"/>
            <a:r>
              <a:rPr lang="en-US" dirty="0" smtClean="0"/>
              <a:t>You might get a new idea or find a way to combine missions</a:t>
            </a:r>
          </a:p>
          <a:p>
            <a:pPr lvl="1"/>
            <a:r>
              <a:rPr lang="en-US" dirty="0" smtClean="0"/>
              <a:t>You might build a different attachment</a:t>
            </a:r>
          </a:p>
          <a:p>
            <a:r>
              <a:rPr lang="en-US" dirty="0" smtClean="0"/>
              <a:t>As a rookie team, complete missions closer to base first</a:t>
            </a:r>
          </a:p>
          <a:p>
            <a:pPr lvl="1"/>
            <a:r>
              <a:rPr lang="en-US" dirty="0"/>
              <a:t>U</a:t>
            </a:r>
            <a:r>
              <a:rPr lang="en-US" dirty="0" smtClean="0"/>
              <a:t>sually, they are easier to get to and easier to activate</a:t>
            </a:r>
          </a:p>
          <a:p>
            <a:pPr lvl="1"/>
            <a:r>
              <a:rPr lang="en-US" dirty="0" smtClean="0"/>
              <a:t>When you finish those and can do them reliably, start to add more missions</a:t>
            </a:r>
          </a:p>
          <a:p>
            <a:r>
              <a:rPr lang="en-US" dirty="0" smtClean="0"/>
              <a:t>You don’t need to do </a:t>
            </a:r>
            <a:r>
              <a:rPr lang="en-US" i="1" dirty="0" smtClean="0">
                <a:solidFill>
                  <a:srgbClr val="FF0000"/>
                </a:solidFill>
              </a:rPr>
              <a:t>all </a:t>
            </a:r>
            <a:r>
              <a:rPr lang="en-US" dirty="0" smtClean="0"/>
              <a:t>the missions to “win”.  </a:t>
            </a:r>
          </a:p>
          <a:p>
            <a:pPr lvl="1"/>
            <a:r>
              <a:rPr lang="en-US" dirty="0" smtClean="0"/>
              <a:t>Doing the missions you can well can often yield better results than completing all the mission unreliably.</a:t>
            </a:r>
          </a:p>
          <a:p>
            <a:pPr lvl="1"/>
            <a:r>
              <a:rPr lang="en-US" dirty="0" smtClean="0"/>
              <a:t>Example: We have won the robot performance award and Champion’s without completing all the missions</a:t>
            </a:r>
          </a:p>
          <a:p>
            <a:endParaRPr lang="en-US" dirty="0"/>
          </a:p>
        </p:txBody>
      </p:sp>
    </p:spTree>
    <p:extLst>
      <p:ext uri="{BB962C8B-B14F-4D97-AF65-F5344CB8AC3E}">
        <p14:creationId xmlns:p14="http://schemas.microsoft.com/office/powerpoint/2010/main" val="209177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ROBOT</a:t>
            </a:r>
            <a:endParaRPr lang="en-US" dirty="0"/>
          </a:p>
        </p:txBody>
      </p:sp>
    </p:spTree>
    <p:extLst>
      <p:ext uri="{BB962C8B-B14F-4D97-AF65-F5344CB8AC3E}">
        <p14:creationId xmlns:p14="http://schemas.microsoft.com/office/powerpoint/2010/main" val="58049757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the ROBOT </a:t>
            </a:r>
            <a:r>
              <a:rPr lang="en-US" dirty="0"/>
              <a:t>DESIGN RUBRIC</a:t>
            </a:r>
          </a:p>
        </p:txBody>
      </p:sp>
      <p:sp>
        <p:nvSpPr>
          <p:cNvPr id="3" name="Content Placeholder 2"/>
          <p:cNvSpPr>
            <a:spLocks noGrp="1"/>
          </p:cNvSpPr>
          <p:nvPr>
            <p:ph idx="1"/>
          </p:nvPr>
        </p:nvSpPr>
        <p:spPr>
          <a:xfrm>
            <a:off x="257908" y="1290085"/>
            <a:ext cx="3684237" cy="4648200"/>
          </a:xfrm>
        </p:spPr>
        <p:txBody>
          <a:bodyPr/>
          <a:lstStyle/>
          <a:p>
            <a:r>
              <a:rPr lang="en-US" sz="1600" b="1" u="sng" dirty="0">
                <a:solidFill>
                  <a:srgbClr val="FF0000"/>
                </a:solidFill>
              </a:rPr>
              <a:t>Mechanical </a:t>
            </a:r>
            <a:r>
              <a:rPr lang="en-US" sz="1600" b="1" u="sng" dirty="0" smtClean="0">
                <a:solidFill>
                  <a:srgbClr val="FF0000"/>
                </a:solidFill>
              </a:rPr>
              <a:t>Design:</a:t>
            </a:r>
            <a:r>
              <a:rPr lang="en-US" sz="1600" b="1" dirty="0" smtClean="0">
                <a:solidFill>
                  <a:srgbClr val="FF0000"/>
                </a:solidFill>
              </a:rPr>
              <a:t> </a:t>
            </a:r>
          </a:p>
          <a:p>
            <a:pPr lvl="1"/>
            <a:r>
              <a:rPr lang="en-US" sz="1400" dirty="0" smtClean="0"/>
              <a:t>Durable</a:t>
            </a:r>
            <a:r>
              <a:rPr lang="en-US" sz="1400" dirty="0"/>
              <a:t>, efficient, and capable </a:t>
            </a:r>
            <a:r>
              <a:rPr lang="en-US" sz="1400" dirty="0" smtClean="0"/>
              <a:t>of executing tasks</a:t>
            </a:r>
            <a:endParaRPr lang="en-US" sz="1400" dirty="0"/>
          </a:p>
          <a:p>
            <a:r>
              <a:rPr lang="en-US" sz="1600" b="1" u="sng" dirty="0" smtClean="0">
                <a:solidFill>
                  <a:srgbClr val="FF0000"/>
                </a:solidFill>
              </a:rPr>
              <a:t>Programming:</a:t>
            </a:r>
            <a:r>
              <a:rPr lang="en-US" sz="1600" b="1" dirty="0" smtClean="0">
                <a:solidFill>
                  <a:srgbClr val="FF0000"/>
                </a:solidFill>
              </a:rPr>
              <a:t> </a:t>
            </a:r>
          </a:p>
          <a:p>
            <a:pPr lvl="1"/>
            <a:r>
              <a:rPr lang="en-US" sz="1400" dirty="0" smtClean="0"/>
              <a:t>Clear and concise code </a:t>
            </a:r>
            <a:r>
              <a:rPr lang="en-US" sz="1400" dirty="0"/>
              <a:t>that allows the robot to </a:t>
            </a:r>
            <a:r>
              <a:rPr lang="en-US" sz="1400" dirty="0" smtClean="0"/>
              <a:t>be autonomous </a:t>
            </a:r>
            <a:r>
              <a:rPr lang="en-US" sz="1400" dirty="0"/>
              <a:t>and consistent</a:t>
            </a:r>
          </a:p>
          <a:p>
            <a:r>
              <a:rPr lang="en-US" sz="1600" b="1" u="sng" dirty="0">
                <a:solidFill>
                  <a:srgbClr val="FF0000"/>
                </a:solidFill>
              </a:rPr>
              <a:t>Strategy &amp; </a:t>
            </a:r>
            <a:r>
              <a:rPr lang="en-US" sz="1600" b="1" u="sng" dirty="0" smtClean="0">
                <a:solidFill>
                  <a:srgbClr val="FF0000"/>
                </a:solidFill>
              </a:rPr>
              <a:t>Innovation</a:t>
            </a:r>
          </a:p>
          <a:p>
            <a:pPr lvl="1"/>
            <a:r>
              <a:rPr lang="en-US" sz="1400" dirty="0" smtClean="0"/>
              <a:t>Clever robot designs and programming and well developed strategy</a:t>
            </a:r>
            <a:endParaRPr lang="en-US" sz="1400" dirty="0"/>
          </a:p>
        </p:txBody>
      </p:sp>
      <p:pic>
        <p:nvPicPr>
          <p:cNvPr id="5" name="Picture 2" descr="https://a624fe64-a-6178675b-s-sites.googlegroups.com/a/parishepiscopal.org/parish-fll-digital-lab-notebooks/parish-panthers-kilo/my-block-skills-lab-strategy/Robot%20Design%20Rubric.jpg?attachauth=ANoY7cpnVBZ6CYr_QMP7z7cr6lWN7rU4dwsevekc3uMYzJV5xky2r28hpHJ5Nrixb6kvFyRyIAS3jeVeKu5BVKxvR7RbLaaY0Kd2gsoC3X1udQcjB_V6gCr48wTeJ0n7oufDVr29Qnne0mbGFskxODkDcC1vFojP5QvlJuLYaf_HYV-ibDLjfZdqc-DpL9NOJpsGNzDVRYzHwgyNfkL8hkfdS9HF18R7Fn6jPDbNbS8g1a-5KSQKfnUVUHKEvEPQmzEcHgdftKMOnzh0yjoDZompbIQ_7Q24Bm6mAo5P7ooWDeZ8RnXv_eJ_mpDqM6ne14h9p9doybgiioF99HRRTDziiarIVoEPag%3D%3D&amp;attredirects=0">
            <a:extLst>
              <a:ext uri="{FF2B5EF4-FFF2-40B4-BE49-F238E27FC236}">
                <a16:creationId xmlns="" xmlns:a16="http://schemas.microsoft.com/office/drawing/2014/main" id="{AED31455-71E4-4190-9AF5-516C89A552F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47174" y="1185148"/>
            <a:ext cx="3931143" cy="50876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8330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63052" y="1413571"/>
            <a:ext cx="5020294" cy="4735759"/>
          </a:xfrm>
          <a:prstGeom prst="rect">
            <a:avLst/>
          </a:prstGeom>
        </p:spPr>
      </p:pic>
      <p:sp>
        <p:nvSpPr>
          <p:cNvPr id="2" name="Title 1"/>
          <p:cNvSpPr>
            <a:spLocks noGrp="1"/>
          </p:cNvSpPr>
          <p:nvPr>
            <p:ph type="title"/>
          </p:nvPr>
        </p:nvSpPr>
        <p:spPr/>
        <p:txBody>
          <a:bodyPr/>
          <a:lstStyle/>
          <a:p>
            <a:r>
              <a:rPr lang="en-US" dirty="0"/>
              <a:t>ROBOT DESIGN TIPS</a:t>
            </a:r>
          </a:p>
        </p:txBody>
      </p:sp>
      <p:sp>
        <p:nvSpPr>
          <p:cNvPr id="3" name="Content Placeholder 2"/>
          <p:cNvSpPr>
            <a:spLocks noGrp="1"/>
          </p:cNvSpPr>
          <p:nvPr>
            <p:ph idx="1"/>
          </p:nvPr>
        </p:nvSpPr>
        <p:spPr>
          <a:xfrm>
            <a:off x="257907" y="1524000"/>
            <a:ext cx="3205145" cy="4648200"/>
          </a:xfrm>
        </p:spPr>
        <p:txBody>
          <a:bodyPr>
            <a:normAutofit/>
          </a:bodyPr>
          <a:lstStyle/>
          <a:p>
            <a:r>
              <a:rPr lang="en-US" dirty="0" err="1"/>
              <a:t>DroidBot</a:t>
            </a:r>
            <a:r>
              <a:rPr lang="en-US" dirty="0"/>
              <a:t> </a:t>
            </a:r>
            <a:r>
              <a:rPr lang="en-US" dirty="0" smtClean="0"/>
              <a:t>is made with one EV3 Core Set (+ optional extra color)</a:t>
            </a:r>
            <a:endParaRPr lang="en-US" dirty="0"/>
          </a:p>
          <a:p>
            <a:r>
              <a:rPr lang="en-US" dirty="0"/>
              <a:t>R</a:t>
            </a:r>
            <a:r>
              <a:rPr lang="en-US" dirty="0" smtClean="0"/>
              <a:t>ecommended </a:t>
            </a:r>
            <a:r>
              <a:rPr lang="en-US" dirty="0"/>
              <a:t>by FIRST </a:t>
            </a:r>
            <a:r>
              <a:rPr lang="en-US" dirty="0" smtClean="0"/>
              <a:t>Steps (curriculum </a:t>
            </a:r>
            <a:r>
              <a:rPr lang="en-US" dirty="0"/>
              <a:t>written by </a:t>
            </a:r>
            <a:r>
              <a:rPr lang="en-US" dirty="0" smtClean="0"/>
              <a:t>FIRST)</a:t>
            </a:r>
          </a:p>
          <a:p>
            <a:r>
              <a:rPr lang="en-US" dirty="0" smtClean="0"/>
              <a:t>Link for FIRST Steps http</a:t>
            </a:r>
            <a:r>
              <a:rPr lang="en-US" dirty="0"/>
              <a:t>://</a:t>
            </a:r>
            <a:r>
              <a:rPr lang="en-US" dirty="0" err="1"/>
              <a:t>info.firstinspires.org</a:t>
            </a:r>
            <a:r>
              <a:rPr lang="en-US" dirty="0"/>
              <a:t>/</a:t>
            </a:r>
            <a:r>
              <a:rPr lang="en-US" dirty="0" err="1"/>
              <a:t>fllfirststepsrequest</a:t>
            </a:r>
            <a:endParaRPr lang="en-US" dirty="0" smtClean="0"/>
          </a:p>
          <a:p>
            <a:r>
              <a:rPr lang="en-US" dirty="0" smtClean="0"/>
              <a:t>Can download design from EV3Lessons</a:t>
            </a:r>
            <a:endParaRPr lang="en-US" dirty="0"/>
          </a:p>
          <a:p>
            <a:r>
              <a:rPr lang="en-US" dirty="0" smtClean="0"/>
              <a:t>Consider </a:t>
            </a:r>
            <a:r>
              <a:rPr lang="en-US" dirty="0"/>
              <a:t>adding these </a:t>
            </a:r>
            <a:r>
              <a:rPr lang="en-US" dirty="0" smtClean="0"/>
              <a:t>features basic </a:t>
            </a:r>
            <a:r>
              <a:rPr lang="en-US" dirty="0"/>
              <a:t>to your robot</a:t>
            </a:r>
          </a:p>
          <a:p>
            <a:endParaRPr lang="en-US" dirty="0"/>
          </a:p>
        </p:txBody>
      </p:sp>
      <p:sp>
        <p:nvSpPr>
          <p:cNvPr id="7" name="TextBox 6"/>
          <p:cNvSpPr txBox="1"/>
          <p:nvPr/>
        </p:nvSpPr>
        <p:spPr>
          <a:xfrm>
            <a:off x="3439820" y="5359299"/>
            <a:ext cx="1845733" cy="923330"/>
          </a:xfrm>
          <a:prstGeom prst="rect">
            <a:avLst/>
          </a:prstGeom>
          <a:noFill/>
        </p:spPr>
        <p:txBody>
          <a:bodyPr wrap="square" rtlCol="0">
            <a:spAutoFit/>
          </a:bodyPr>
          <a:lstStyle/>
          <a:p>
            <a:r>
              <a:rPr lang="en-US" dirty="0">
                <a:solidFill>
                  <a:srgbClr val="FF0000"/>
                </a:solidFill>
              </a:rPr>
              <a:t>Outer </a:t>
            </a:r>
            <a:r>
              <a:rPr lang="en-US" dirty="0" smtClean="0">
                <a:solidFill>
                  <a:srgbClr val="FF0000"/>
                </a:solidFill>
              </a:rPr>
              <a:t>wall to align and keep wheels in place</a:t>
            </a:r>
            <a:endParaRPr lang="en-US" dirty="0">
              <a:solidFill>
                <a:srgbClr val="FF0000"/>
              </a:solidFill>
            </a:endParaRPr>
          </a:p>
        </p:txBody>
      </p:sp>
      <p:sp>
        <p:nvSpPr>
          <p:cNvPr id="8" name="TextBox 7"/>
          <p:cNvSpPr txBox="1"/>
          <p:nvPr/>
        </p:nvSpPr>
        <p:spPr>
          <a:xfrm>
            <a:off x="4275329" y="1238377"/>
            <a:ext cx="2848259" cy="369332"/>
          </a:xfrm>
          <a:prstGeom prst="rect">
            <a:avLst/>
          </a:prstGeom>
          <a:noFill/>
        </p:spPr>
        <p:txBody>
          <a:bodyPr wrap="square" rtlCol="0">
            <a:spAutoFit/>
          </a:bodyPr>
          <a:lstStyle/>
          <a:p>
            <a:r>
              <a:rPr lang="en-US" dirty="0">
                <a:solidFill>
                  <a:srgbClr val="FF0000"/>
                </a:solidFill>
              </a:rPr>
              <a:t>Sturdy</a:t>
            </a:r>
            <a:r>
              <a:rPr lang="en-US">
                <a:solidFill>
                  <a:srgbClr val="FF0000"/>
                </a:solidFill>
              </a:rPr>
              <a:t>, </a:t>
            </a:r>
            <a:r>
              <a:rPr lang="en-US" smtClean="0">
                <a:solidFill>
                  <a:srgbClr val="FF0000"/>
                </a:solidFill>
              </a:rPr>
              <a:t> well-balanced</a:t>
            </a:r>
            <a:endParaRPr lang="en-US" dirty="0">
              <a:solidFill>
                <a:srgbClr val="FF0000"/>
              </a:solidFill>
            </a:endParaRPr>
          </a:p>
        </p:txBody>
      </p:sp>
      <p:sp>
        <p:nvSpPr>
          <p:cNvPr id="9" name="TextBox 8"/>
          <p:cNvSpPr txBox="1"/>
          <p:nvPr/>
        </p:nvSpPr>
        <p:spPr>
          <a:xfrm>
            <a:off x="6997121" y="1546498"/>
            <a:ext cx="1845733" cy="923330"/>
          </a:xfrm>
          <a:prstGeom prst="rect">
            <a:avLst/>
          </a:prstGeom>
          <a:noFill/>
        </p:spPr>
        <p:txBody>
          <a:bodyPr wrap="square" rtlCol="0">
            <a:spAutoFit/>
          </a:bodyPr>
          <a:lstStyle/>
          <a:p>
            <a:r>
              <a:rPr lang="en-US" dirty="0">
                <a:solidFill>
                  <a:srgbClr val="FF0000"/>
                </a:solidFill>
              </a:rPr>
              <a:t>Access to charging </a:t>
            </a:r>
            <a:r>
              <a:rPr lang="en-US" dirty="0" smtClean="0">
                <a:solidFill>
                  <a:srgbClr val="FF0000"/>
                </a:solidFill>
              </a:rPr>
              <a:t>port and USB port</a:t>
            </a:r>
            <a:endParaRPr lang="en-US" dirty="0">
              <a:solidFill>
                <a:srgbClr val="FF0000"/>
              </a:solidFill>
            </a:endParaRPr>
          </a:p>
        </p:txBody>
      </p:sp>
      <p:sp>
        <p:nvSpPr>
          <p:cNvPr id="10" name="TextBox 9"/>
          <p:cNvSpPr txBox="1"/>
          <p:nvPr/>
        </p:nvSpPr>
        <p:spPr>
          <a:xfrm>
            <a:off x="7937804" y="2742291"/>
            <a:ext cx="1008415" cy="923330"/>
          </a:xfrm>
          <a:prstGeom prst="rect">
            <a:avLst/>
          </a:prstGeom>
          <a:noFill/>
        </p:spPr>
        <p:txBody>
          <a:bodyPr wrap="square" rtlCol="0">
            <a:spAutoFit/>
          </a:bodyPr>
          <a:lstStyle/>
          <a:p>
            <a:r>
              <a:rPr lang="en-US">
                <a:solidFill>
                  <a:srgbClr val="FF0000"/>
                </a:solidFill>
              </a:rPr>
              <a:t>2 color sensors to align</a:t>
            </a:r>
          </a:p>
        </p:txBody>
      </p:sp>
      <p:sp>
        <p:nvSpPr>
          <p:cNvPr id="11" name="TextBox 10"/>
          <p:cNvSpPr txBox="1"/>
          <p:nvPr/>
        </p:nvSpPr>
        <p:spPr>
          <a:xfrm>
            <a:off x="7734325" y="5169983"/>
            <a:ext cx="1415372" cy="369332"/>
          </a:xfrm>
          <a:prstGeom prst="rect">
            <a:avLst/>
          </a:prstGeom>
          <a:noFill/>
        </p:spPr>
        <p:txBody>
          <a:bodyPr wrap="square" rtlCol="0">
            <a:spAutoFit/>
          </a:bodyPr>
          <a:lstStyle/>
          <a:p>
            <a:r>
              <a:rPr lang="en-US" dirty="0">
                <a:solidFill>
                  <a:srgbClr val="FF0000"/>
                </a:solidFill>
              </a:rPr>
              <a:t>Compact</a:t>
            </a:r>
          </a:p>
        </p:txBody>
      </p:sp>
    </p:spTree>
    <p:extLst>
      <p:ext uri="{BB962C8B-B14F-4D97-AF65-F5344CB8AC3E}">
        <p14:creationId xmlns:p14="http://schemas.microsoft.com/office/powerpoint/2010/main" val="11101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52676" y="2054051"/>
            <a:ext cx="4357718" cy="3588097"/>
          </a:xfrm>
          <a:prstGeom prst="rect">
            <a:avLst/>
          </a:prstGeom>
        </p:spPr>
      </p:pic>
      <p:sp>
        <p:nvSpPr>
          <p:cNvPr id="2" name="Title 1"/>
          <p:cNvSpPr>
            <a:spLocks noGrp="1"/>
          </p:cNvSpPr>
          <p:nvPr>
            <p:ph type="title"/>
          </p:nvPr>
        </p:nvSpPr>
        <p:spPr/>
        <p:txBody>
          <a:bodyPr/>
          <a:lstStyle/>
          <a:p>
            <a:r>
              <a:rPr lang="en-US" dirty="0"/>
              <a:t>ROBOT DESIGN TIPS</a:t>
            </a:r>
          </a:p>
        </p:txBody>
      </p:sp>
      <p:sp>
        <p:nvSpPr>
          <p:cNvPr id="3" name="Content Placeholder 2"/>
          <p:cNvSpPr>
            <a:spLocks noGrp="1"/>
          </p:cNvSpPr>
          <p:nvPr>
            <p:ph idx="1"/>
          </p:nvPr>
        </p:nvSpPr>
        <p:spPr>
          <a:xfrm>
            <a:off x="257907" y="1524000"/>
            <a:ext cx="3205145" cy="4648200"/>
          </a:xfrm>
        </p:spPr>
        <p:txBody>
          <a:bodyPr>
            <a:normAutofit/>
          </a:bodyPr>
          <a:lstStyle/>
          <a:p>
            <a:r>
              <a:rPr lang="en-US" dirty="0" smtClean="0"/>
              <a:t>COR3 is an alternative design on EV3Lessons made with one EV3 Core Set</a:t>
            </a:r>
          </a:p>
          <a:p>
            <a:r>
              <a:rPr lang="en-US" dirty="0" smtClean="0"/>
              <a:t>Consider </a:t>
            </a:r>
            <a:r>
              <a:rPr lang="en-US" dirty="0"/>
              <a:t>adding these </a:t>
            </a:r>
            <a:r>
              <a:rPr lang="en-US" dirty="0" smtClean="0"/>
              <a:t>features basic </a:t>
            </a:r>
            <a:r>
              <a:rPr lang="en-US" dirty="0"/>
              <a:t>to your robot</a:t>
            </a:r>
          </a:p>
          <a:p>
            <a:endParaRPr lang="en-US" dirty="0"/>
          </a:p>
        </p:txBody>
      </p:sp>
      <p:sp>
        <p:nvSpPr>
          <p:cNvPr id="7" name="TextBox 6"/>
          <p:cNvSpPr txBox="1"/>
          <p:nvPr/>
        </p:nvSpPr>
        <p:spPr>
          <a:xfrm>
            <a:off x="1406943" y="3973899"/>
            <a:ext cx="1845733" cy="923330"/>
          </a:xfrm>
          <a:prstGeom prst="rect">
            <a:avLst/>
          </a:prstGeom>
          <a:noFill/>
        </p:spPr>
        <p:txBody>
          <a:bodyPr wrap="square" rtlCol="0">
            <a:spAutoFit/>
          </a:bodyPr>
          <a:lstStyle/>
          <a:p>
            <a:r>
              <a:rPr lang="en-US" dirty="0">
                <a:solidFill>
                  <a:srgbClr val="FF0000"/>
                </a:solidFill>
              </a:rPr>
              <a:t>Outer </a:t>
            </a:r>
            <a:r>
              <a:rPr lang="en-US" dirty="0" smtClean="0">
                <a:solidFill>
                  <a:srgbClr val="FF0000"/>
                </a:solidFill>
              </a:rPr>
              <a:t>wall to align and keep wheels in place</a:t>
            </a:r>
            <a:endParaRPr lang="en-US" dirty="0">
              <a:solidFill>
                <a:srgbClr val="FF0000"/>
              </a:solidFill>
            </a:endParaRPr>
          </a:p>
        </p:txBody>
      </p:sp>
      <p:sp>
        <p:nvSpPr>
          <p:cNvPr id="8" name="TextBox 7"/>
          <p:cNvSpPr txBox="1"/>
          <p:nvPr/>
        </p:nvSpPr>
        <p:spPr>
          <a:xfrm>
            <a:off x="4275329" y="1238377"/>
            <a:ext cx="2848259" cy="369332"/>
          </a:xfrm>
          <a:prstGeom prst="rect">
            <a:avLst/>
          </a:prstGeom>
          <a:noFill/>
        </p:spPr>
        <p:txBody>
          <a:bodyPr wrap="square" rtlCol="0">
            <a:spAutoFit/>
          </a:bodyPr>
          <a:lstStyle/>
          <a:p>
            <a:r>
              <a:rPr lang="en-US" dirty="0">
                <a:solidFill>
                  <a:srgbClr val="FF0000"/>
                </a:solidFill>
              </a:rPr>
              <a:t>Sturdy, </a:t>
            </a:r>
            <a:r>
              <a:rPr lang="en-US" dirty="0" smtClean="0">
                <a:solidFill>
                  <a:srgbClr val="FF0000"/>
                </a:solidFill>
              </a:rPr>
              <a:t> well-balanced</a:t>
            </a:r>
            <a:endParaRPr lang="en-US" dirty="0">
              <a:solidFill>
                <a:srgbClr val="FF0000"/>
              </a:solidFill>
            </a:endParaRPr>
          </a:p>
        </p:txBody>
      </p:sp>
      <p:sp>
        <p:nvSpPr>
          <p:cNvPr id="9" name="TextBox 8"/>
          <p:cNvSpPr txBox="1"/>
          <p:nvPr/>
        </p:nvSpPr>
        <p:spPr>
          <a:xfrm>
            <a:off x="6749493" y="1854760"/>
            <a:ext cx="1845733" cy="646331"/>
          </a:xfrm>
          <a:prstGeom prst="rect">
            <a:avLst/>
          </a:prstGeom>
          <a:noFill/>
        </p:spPr>
        <p:txBody>
          <a:bodyPr wrap="square" rtlCol="0">
            <a:spAutoFit/>
          </a:bodyPr>
          <a:lstStyle/>
          <a:p>
            <a:r>
              <a:rPr lang="en-US" dirty="0" smtClean="0">
                <a:solidFill>
                  <a:srgbClr val="FF0000"/>
                </a:solidFill>
              </a:rPr>
              <a:t>Easy access to battery</a:t>
            </a:r>
            <a:endParaRPr lang="en-US" dirty="0">
              <a:solidFill>
                <a:srgbClr val="FF0000"/>
              </a:solidFill>
            </a:endParaRPr>
          </a:p>
        </p:txBody>
      </p:sp>
      <p:sp>
        <p:nvSpPr>
          <p:cNvPr id="11" name="TextBox 10"/>
          <p:cNvSpPr txBox="1"/>
          <p:nvPr/>
        </p:nvSpPr>
        <p:spPr>
          <a:xfrm>
            <a:off x="7395124" y="3572468"/>
            <a:ext cx="1415372" cy="369332"/>
          </a:xfrm>
          <a:prstGeom prst="rect">
            <a:avLst/>
          </a:prstGeom>
          <a:noFill/>
        </p:spPr>
        <p:txBody>
          <a:bodyPr wrap="square" rtlCol="0">
            <a:spAutoFit/>
          </a:bodyPr>
          <a:lstStyle/>
          <a:p>
            <a:r>
              <a:rPr lang="en-US" dirty="0">
                <a:solidFill>
                  <a:srgbClr val="FF0000"/>
                </a:solidFill>
              </a:rPr>
              <a:t>Compact</a:t>
            </a:r>
          </a:p>
        </p:txBody>
      </p:sp>
      <p:sp>
        <p:nvSpPr>
          <p:cNvPr id="13" name="TextBox 12"/>
          <p:cNvSpPr txBox="1"/>
          <p:nvPr/>
        </p:nvSpPr>
        <p:spPr>
          <a:xfrm>
            <a:off x="6902708" y="5272816"/>
            <a:ext cx="1692518" cy="646331"/>
          </a:xfrm>
          <a:prstGeom prst="rect">
            <a:avLst/>
          </a:prstGeom>
          <a:noFill/>
        </p:spPr>
        <p:txBody>
          <a:bodyPr wrap="square" rtlCol="0">
            <a:spAutoFit/>
          </a:bodyPr>
          <a:lstStyle/>
          <a:p>
            <a:r>
              <a:rPr lang="en-US" dirty="0" smtClean="0">
                <a:solidFill>
                  <a:srgbClr val="FF0000"/>
                </a:solidFill>
              </a:rPr>
              <a:t>Attachment possibilities</a:t>
            </a:r>
            <a:endParaRPr lang="en-US" dirty="0">
              <a:solidFill>
                <a:srgbClr val="FF0000"/>
              </a:solidFill>
            </a:endParaRPr>
          </a:p>
        </p:txBody>
      </p:sp>
    </p:spTree>
    <p:extLst>
      <p:ext uri="{BB962C8B-B14F-4D97-AF65-F5344CB8AC3E}">
        <p14:creationId xmlns:p14="http://schemas.microsoft.com/office/powerpoint/2010/main" val="9939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Reliability</a:t>
            </a:r>
          </a:p>
        </p:txBody>
      </p:sp>
    </p:spTree>
    <p:extLst>
      <p:ext uri="{BB962C8B-B14F-4D97-AF65-F5344CB8AC3E}">
        <p14:creationId xmlns:p14="http://schemas.microsoft.com/office/powerpoint/2010/main" val="943482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INCREASE RELIABILITY?</a:t>
            </a:r>
            <a:endParaRPr lang="en-US" dirty="0"/>
          </a:p>
        </p:txBody>
      </p:sp>
      <p:sp>
        <p:nvSpPr>
          <p:cNvPr id="3" name="Content Placeholder 2"/>
          <p:cNvSpPr>
            <a:spLocks noGrp="1"/>
          </p:cNvSpPr>
          <p:nvPr>
            <p:ph idx="1"/>
          </p:nvPr>
        </p:nvSpPr>
        <p:spPr/>
        <p:txBody>
          <a:bodyPr/>
          <a:lstStyle/>
          <a:p>
            <a:r>
              <a:rPr lang="en-US" dirty="0" smtClean="0"/>
              <a:t>Consistent aligning in base</a:t>
            </a:r>
            <a:endParaRPr lang="en-US" dirty="0"/>
          </a:p>
          <a:p>
            <a:r>
              <a:rPr lang="en-US" dirty="0" smtClean="0"/>
              <a:t>Frequent aligning during </a:t>
            </a:r>
            <a:r>
              <a:rPr lang="en-US" dirty="0"/>
              <a:t>a run</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3920" y="2425220"/>
            <a:ext cx="7282568" cy="3536828"/>
          </a:xfrm>
          <a:prstGeom prst="rect">
            <a:avLst/>
          </a:prstGeom>
        </p:spPr>
      </p:pic>
    </p:spTree>
    <p:extLst>
      <p:ext uri="{BB962C8B-B14F-4D97-AF65-F5344CB8AC3E}">
        <p14:creationId xmlns:p14="http://schemas.microsoft.com/office/powerpoint/2010/main" val="15491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2880BF2-99F8-48B3-AAAD-F051BD1CFD4A}"/>
              </a:ext>
            </a:extLst>
          </p:cNvPr>
          <p:cNvSpPr/>
          <p:nvPr/>
        </p:nvSpPr>
        <p:spPr>
          <a:xfrm>
            <a:off x="8039772" y="1161151"/>
            <a:ext cx="1025098" cy="459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Mission</a:t>
            </a:r>
          </a:p>
        </p:txBody>
      </p:sp>
      <p:sp>
        <p:nvSpPr>
          <p:cNvPr id="2" name="Title 1"/>
          <p:cNvSpPr>
            <a:spLocks noGrp="1"/>
          </p:cNvSpPr>
          <p:nvPr>
            <p:ph type="title"/>
          </p:nvPr>
        </p:nvSpPr>
        <p:spPr/>
        <p:txBody>
          <a:bodyPr/>
          <a:lstStyle/>
          <a:p>
            <a:r>
              <a:rPr lang="en-US"/>
              <a:t>Starting Points in Base are Critical</a:t>
            </a:r>
            <a:endParaRPr lang="en-US" dirty="0"/>
          </a:p>
        </p:txBody>
      </p:sp>
      <p:sp>
        <p:nvSpPr>
          <p:cNvPr id="3" name="Content Placeholder 2"/>
          <p:cNvSpPr>
            <a:spLocks noGrp="1"/>
          </p:cNvSpPr>
          <p:nvPr>
            <p:ph idx="1"/>
          </p:nvPr>
        </p:nvSpPr>
        <p:spPr>
          <a:xfrm>
            <a:off x="227874" y="1505616"/>
            <a:ext cx="5955475" cy="4654528"/>
          </a:xfrm>
        </p:spPr>
        <p:txBody>
          <a:bodyPr>
            <a:normAutofit/>
          </a:bodyPr>
          <a:lstStyle/>
          <a:p>
            <a:r>
              <a:rPr lang="en-US" dirty="0"/>
              <a:t>In FIRST LEGO League, teams need to figure out where to start in base</a:t>
            </a:r>
          </a:p>
          <a:p>
            <a:pPr lvl="1"/>
            <a:r>
              <a:rPr lang="en-US" dirty="0"/>
              <a:t>Jigs: a LEGO ruler/wall that your robot can align against them in base</a:t>
            </a:r>
          </a:p>
          <a:p>
            <a:pPr lvl="1"/>
            <a:r>
              <a:rPr lang="en-US" dirty="0"/>
              <a:t>Same start each time: pick one spot and start there no matter what the mission for easy starts</a:t>
            </a:r>
          </a:p>
          <a:p>
            <a:pPr lvl="1"/>
            <a:r>
              <a:rPr lang="en-US" dirty="0" smtClean="0"/>
              <a:t>Marks/Radial lines: </a:t>
            </a:r>
            <a:r>
              <a:rPr lang="en-US" dirty="0"/>
              <a:t>Use the </a:t>
            </a:r>
            <a:r>
              <a:rPr lang="en-US" dirty="0" smtClean="0"/>
              <a:t>marks </a:t>
            </a:r>
            <a:r>
              <a:rPr lang="en-US" dirty="0"/>
              <a:t>to pick a starting spot for each run</a:t>
            </a:r>
          </a:p>
          <a:p>
            <a:pPr lvl="1"/>
            <a:r>
              <a:rPr lang="en-US" dirty="0"/>
              <a:t>Words: Base has words. If you aren’t near an inch mark, pick a word or letter to start on.	</a:t>
            </a:r>
          </a:p>
        </p:txBody>
      </p:sp>
      <p:sp>
        <p:nvSpPr>
          <p:cNvPr id="14" name="Rectangle 13"/>
          <p:cNvSpPr/>
          <p:nvPr/>
        </p:nvSpPr>
        <p:spPr>
          <a:xfrm rot="16200000">
            <a:off x="6903105" y="1661352"/>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Triangle 7"/>
          <p:cNvSpPr/>
          <p:nvPr/>
        </p:nvSpPr>
        <p:spPr>
          <a:xfrm>
            <a:off x="6875308" y="2502449"/>
            <a:ext cx="768731" cy="980312"/>
          </a:xfrm>
          <a:prstGeom prst="rtTriangle">
            <a:avLst/>
          </a:prstGeom>
          <a:solidFill>
            <a:srgbClr val="FFFFFF"/>
          </a:solidFill>
          <a:ln w="762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rot="13627525">
            <a:off x="7306682" y="2384434"/>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3" name="TextBox 12"/>
          <p:cNvSpPr txBox="1"/>
          <p:nvPr/>
        </p:nvSpPr>
        <p:spPr>
          <a:xfrm rot="16200000">
            <a:off x="6534140" y="3013331"/>
            <a:ext cx="913565" cy="276999"/>
          </a:xfrm>
          <a:prstGeom prst="rect">
            <a:avLst/>
          </a:prstGeom>
          <a:noFill/>
        </p:spPr>
        <p:txBody>
          <a:bodyPr wrap="square" rtlCol="0">
            <a:spAutoFit/>
          </a:bodyPr>
          <a:lstStyle/>
          <a:p>
            <a:pPr algn="ctr"/>
            <a:r>
              <a:rPr lang="en-US" sz="1200" dirty="0"/>
              <a:t>Use a jig</a:t>
            </a:r>
          </a:p>
        </p:txBody>
      </p:sp>
      <p:sp>
        <p:nvSpPr>
          <p:cNvPr id="15" name="Rectangle 14"/>
          <p:cNvSpPr/>
          <p:nvPr/>
        </p:nvSpPr>
        <p:spPr>
          <a:xfrm rot="16200000">
            <a:off x="5795415" y="2590020"/>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6791798" y="3532946"/>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 name="Straight Arrow Connector 17"/>
          <p:cNvCxnSpPr/>
          <p:nvPr/>
        </p:nvCxnSpPr>
        <p:spPr>
          <a:xfrm rot="16200000">
            <a:off x="8038345" y="1896583"/>
            <a:ext cx="617733" cy="593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6200000">
            <a:off x="6953091" y="3969564"/>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rot="10800000">
            <a:off x="7667566" y="4107411"/>
            <a:ext cx="674712" cy="701814"/>
            <a:chOff x="7631605" y="3030052"/>
            <a:chExt cx="674712" cy="701814"/>
          </a:xfrm>
        </p:grpSpPr>
        <p:sp>
          <p:nvSpPr>
            <p:cNvPr id="29" name="Rounded Rectangle 28"/>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Oval 29"/>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5" name="TextBox 24"/>
          <p:cNvSpPr txBox="1"/>
          <p:nvPr/>
        </p:nvSpPr>
        <p:spPr>
          <a:xfrm>
            <a:off x="7798240" y="5472998"/>
            <a:ext cx="913565" cy="276999"/>
          </a:xfrm>
          <a:prstGeom prst="rect">
            <a:avLst/>
          </a:prstGeom>
          <a:noFill/>
        </p:spPr>
        <p:txBody>
          <a:bodyPr wrap="square" rtlCol="0">
            <a:spAutoFit/>
          </a:bodyPr>
          <a:lstStyle/>
          <a:p>
            <a:pPr algn="ctr"/>
            <a:r>
              <a:rPr lang="en-US" sz="1200" dirty="0"/>
              <a:t>Use marks</a:t>
            </a:r>
          </a:p>
        </p:txBody>
      </p:sp>
      <p:sp>
        <p:nvSpPr>
          <p:cNvPr id="26" name="Rectangle 25"/>
          <p:cNvSpPr/>
          <p:nvPr/>
        </p:nvSpPr>
        <p:spPr>
          <a:xfrm rot="16200000">
            <a:off x="5845401" y="4898232"/>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Rectangle 26"/>
          <p:cNvSpPr/>
          <p:nvPr/>
        </p:nvSpPr>
        <p:spPr>
          <a:xfrm>
            <a:off x="6841784" y="5841158"/>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7053945" y="404745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217486"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69886" y="40403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529434"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92975"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845375" y="40479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04923"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168464" y="40701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20864" y="40554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381742" y="1505616"/>
            <a:ext cx="11141" cy="4745597"/>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11219" y="4540476"/>
            <a:ext cx="1747748" cy="1694609"/>
          </a:xfrm>
          <a:prstGeom prst="rect">
            <a:avLst/>
          </a:prstGeom>
        </p:spPr>
      </p:pic>
    </p:spTree>
    <p:extLst>
      <p:ext uri="{BB962C8B-B14F-4D97-AF65-F5344CB8AC3E}">
        <p14:creationId xmlns:p14="http://schemas.microsoft.com/office/powerpoint/2010/main" val="5927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59259E-6 L 0.10937 -0.15208 " pathEditMode="relative" rAng="0" ptsTypes="AA">
                                      <p:cBhvr>
                                        <p:cTn id="6" dur="2000" fill="hold"/>
                                        <p:tgtEl>
                                          <p:spTgt spid="9"/>
                                        </p:tgtEl>
                                        <p:attrNameLst>
                                          <p:attrName>ppt_x</p:attrName>
                                          <p:attrName>ppt_y</p:attrName>
                                        </p:attrNameLst>
                                      </p:cBhvr>
                                      <p:rCtr x="5469" y="-7616"/>
                                    </p:animMotion>
                                  </p:childTnLst>
                                </p:cTn>
                              </p:par>
                              <p:par>
                                <p:cTn id="7" presetID="26" presetClass="emph" presetSubtype="0" repeatCount="4000" fill="hold" grpId="0" nodeType="withEffect">
                                  <p:stCondLst>
                                    <p:cond delay="0"/>
                                  </p:stCondLst>
                                  <p:childTnLst>
                                    <p:animEffect transition="out" filter="fade">
                                      <p:cBhvr>
                                        <p:cTn id="8" dur="700" tmFilter="0, 0; .2, .5; .8, .5; 1, 0"/>
                                        <p:tgtEl>
                                          <p:spTgt spid="8"/>
                                        </p:tgtEl>
                                      </p:cBhvr>
                                    </p:animEffect>
                                    <p:animScale>
                                      <p:cBhvr>
                                        <p:cTn id="9" dur="3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Tree>
    <p:extLst>
      <p:ext uri="{BB962C8B-B14F-4D97-AF65-F5344CB8AC3E}">
        <p14:creationId xmlns:p14="http://schemas.microsoft.com/office/powerpoint/2010/main" val="408466747"/>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Accumulate Over Time</a:t>
            </a:r>
          </a:p>
        </p:txBody>
      </p:sp>
      <p:sp>
        <p:nvSpPr>
          <p:cNvPr id="3" name="Content Placeholder 2"/>
          <p:cNvSpPr>
            <a:spLocks noGrp="1"/>
          </p:cNvSpPr>
          <p:nvPr>
            <p:ph idx="1"/>
          </p:nvPr>
        </p:nvSpPr>
        <p:spPr/>
        <p:txBody>
          <a:bodyPr/>
          <a:lstStyle/>
          <a:p>
            <a:r>
              <a:rPr lang="en-US"/>
              <a:t>By the time you get to the far side of the table, you are no longer in the right position</a:t>
            </a:r>
          </a:p>
          <a:p>
            <a:r>
              <a:rPr lang="en-US"/>
              <a:t>Solution: Repeat alignment techniques multiple times in a run for better reliability (see next slide)</a:t>
            </a:r>
          </a:p>
          <a:p>
            <a:endParaRPr lang="en-US" dirty="0"/>
          </a:p>
        </p:txBody>
      </p:sp>
      <p:grpSp>
        <p:nvGrpSpPr>
          <p:cNvPr id="5" name="Group 4"/>
          <p:cNvGrpSpPr/>
          <p:nvPr/>
        </p:nvGrpSpPr>
        <p:grpSpPr>
          <a:xfrm rot="5136764">
            <a:off x="791013" y="3734291"/>
            <a:ext cx="674712" cy="701814"/>
            <a:chOff x="7631605" y="3030052"/>
            <a:chExt cx="674712" cy="701814"/>
          </a:xfrm>
        </p:grpSpPr>
        <p:sp>
          <p:nvSpPr>
            <p:cNvPr id="6" name="Rounded Rectangle 5"/>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Oval 7"/>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0" name="Straight Connector 9"/>
          <p:cNvCxnSpPr>
            <a:stCxn id="6" idx="2"/>
          </p:cNvCxnSpPr>
          <p:nvPr/>
        </p:nvCxnSpPr>
        <p:spPr>
          <a:xfrm flipV="1">
            <a:off x="778677" y="3553628"/>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016404" y="3744144"/>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1</a:t>
            </a:r>
          </a:p>
        </p:txBody>
      </p:sp>
      <p:grpSp>
        <p:nvGrpSpPr>
          <p:cNvPr id="13" name="Group 12"/>
          <p:cNvGrpSpPr/>
          <p:nvPr/>
        </p:nvGrpSpPr>
        <p:grpSpPr>
          <a:xfrm rot="5136764">
            <a:off x="834104" y="4726338"/>
            <a:ext cx="674712" cy="701814"/>
            <a:chOff x="7631605" y="3030052"/>
            <a:chExt cx="674712" cy="701814"/>
          </a:xfrm>
        </p:grpSpPr>
        <p:sp>
          <p:nvSpPr>
            <p:cNvPr id="14" name="Rounded Rectangle 13"/>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7" name="Straight Connector 16"/>
          <p:cNvCxnSpPr>
            <a:stCxn id="14" idx="2"/>
          </p:cNvCxnSpPr>
          <p:nvPr/>
        </p:nvCxnSpPr>
        <p:spPr>
          <a:xfrm flipV="1">
            <a:off x="821768" y="4545675"/>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821469" y="4736191"/>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2</a:t>
            </a:r>
          </a:p>
        </p:txBody>
      </p:sp>
    </p:spTree>
    <p:extLst>
      <p:ext uri="{BB962C8B-B14F-4D97-AF65-F5344CB8AC3E}">
        <p14:creationId xmlns:p14="http://schemas.microsoft.com/office/powerpoint/2010/main" val="53290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1.85185E-6 L 0.06042 -0.00671 " pathEditMode="relative" rAng="0" ptsTypes="AA">
                                      <p:cBhvr>
                                        <p:cTn id="6" dur="2000" fill="hold"/>
                                        <p:tgtEl>
                                          <p:spTgt spid="5"/>
                                        </p:tgtEl>
                                        <p:attrNameLst>
                                          <p:attrName>ppt_x</p:attrName>
                                          <p:attrName>ppt_y</p:attrName>
                                        </p:attrNameLst>
                                      </p:cBhvr>
                                      <p:rCtr x="3021" y="-34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2.22222E-6 L 0.65191 -0.07338 " pathEditMode="relative" rAng="0" ptsTypes="AA">
                                      <p:cBhvr>
                                        <p:cTn id="10" dur="2000" fill="hold"/>
                                        <p:tgtEl>
                                          <p:spTgt spid="13"/>
                                        </p:tgtEl>
                                        <p:attrNameLst>
                                          <p:attrName>ppt_x</p:attrName>
                                          <p:attrName>ppt_y</p:attrName>
                                        </p:attrNameLst>
                                      </p:cBhvr>
                                      <p:rCtr x="32587"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You on the FLL table?</a:t>
            </a:r>
          </a:p>
        </p:txBody>
      </p:sp>
      <p:sp>
        <p:nvSpPr>
          <p:cNvPr id="3" name="Content Placeholder 2"/>
          <p:cNvSpPr>
            <a:spLocks noGrp="1"/>
          </p:cNvSpPr>
          <p:nvPr>
            <p:ph idx="1"/>
          </p:nvPr>
        </p:nvSpPr>
        <p:spPr>
          <a:xfrm>
            <a:off x="227874" y="1312986"/>
            <a:ext cx="5797540" cy="4847158"/>
          </a:xfrm>
        </p:spPr>
        <p:txBody>
          <a:bodyPr/>
          <a:lstStyle/>
          <a:p>
            <a:r>
              <a:rPr lang="en-US" dirty="0"/>
              <a:t>Consider these alignment strategies that are commonly used:</a:t>
            </a:r>
          </a:p>
          <a:p>
            <a:pPr lvl="1"/>
            <a:endParaRPr lang="en-US" dirty="0">
              <a:solidFill>
                <a:srgbClr val="FF0000"/>
              </a:solidFill>
            </a:endParaRPr>
          </a:p>
          <a:p>
            <a:pPr lvl="1"/>
            <a:r>
              <a:rPr lang="en-US" dirty="0">
                <a:solidFill>
                  <a:srgbClr val="FF0000"/>
                </a:solidFill>
              </a:rPr>
              <a:t>Move until a sensor reading</a:t>
            </a:r>
            <a:r>
              <a:rPr lang="en-US" dirty="0"/>
              <a:t>– E.g., travel until you find a line so you know where you are on the mat (See Beginner: Color, Ultrasonic and Touch Sensors)</a:t>
            </a:r>
          </a:p>
          <a:p>
            <a:pPr lvl="1"/>
            <a:endParaRPr lang="en-US" dirty="0"/>
          </a:p>
          <a:p>
            <a:pPr lvl="1"/>
            <a:r>
              <a:rPr lang="en-US" dirty="0">
                <a:solidFill>
                  <a:srgbClr val="FF0000"/>
                </a:solidFill>
              </a:rPr>
              <a:t>Align on walls/mission models </a:t>
            </a:r>
            <a:r>
              <a:rPr lang="en-US" dirty="0"/>
              <a:t>– deliberately back into a wall/model to straighten out (note: You may stall doing this </a:t>
            </a:r>
            <a:r>
              <a:rPr lang="mr-IN" dirty="0"/>
              <a:t>–</a:t>
            </a:r>
            <a:r>
              <a:rPr lang="en-US" dirty="0"/>
              <a:t> Tip: use move seconds or a touch sensor)</a:t>
            </a:r>
          </a:p>
          <a:p>
            <a:pPr lvl="1"/>
            <a:endParaRPr lang="en-US" dirty="0">
              <a:solidFill>
                <a:srgbClr val="FF0000"/>
              </a:solidFill>
            </a:endParaRPr>
          </a:p>
          <a:p>
            <a:pPr lvl="1"/>
            <a:r>
              <a:rPr lang="en-US" dirty="0">
                <a:solidFill>
                  <a:srgbClr val="FF0000"/>
                </a:solidFill>
              </a:rPr>
              <a:t>Square/Align on lines</a:t>
            </a:r>
            <a:r>
              <a:rPr lang="en-US" dirty="0"/>
              <a:t> –If you are moving angled, you can straighten out whenever you see a line. (See Advanced: Squaring Lesson)</a:t>
            </a:r>
          </a:p>
          <a:p>
            <a:endParaRPr lang="en-US" dirty="0"/>
          </a:p>
        </p:txBody>
      </p:sp>
      <p:cxnSp>
        <p:nvCxnSpPr>
          <p:cNvPr id="7" name="Straight Connector 6"/>
          <p:cNvCxnSpPr/>
          <p:nvPr/>
        </p:nvCxnSpPr>
        <p:spPr>
          <a:xfrm flipH="1">
            <a:off x="6716194" y="4019734"/>
            <a:ext cx="1861911" cy="11139"/>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59819" y="5090205"/>
            <a:ext cx="1187198" cy="534714"/>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a:t>
            </a:r>
          </a:p>
        </p:txBody>
      </p:sp>
      <p:grpSp>
        <p:nvGrpSpPr>
          <p:cNvPr id="13" name="Group 12"/>
          <p:cNvGrpSpPr/>
          <p:nvPr/>
        </p:nvGrpSpPr>
        <p:grpSpPr>
          <a:xfrm rot="20348756">
            <a:off x="7374064" y="3307692"/>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8" name="Rectangle 17"/>
          <p:cNvSpPr/>
          <p:nvPr/>
        </p:nvSpPr>
        <p:spPr>
          <a:xfrm>
            <a:off x="7049862" y="2699659"/>
            <a:ext cx="1483679"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rot="5400000">
            <a:off x="7907452" y="2132015"/>
            <a:ext cx="1202134"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0" name="Group 19"/>
          <p:cNvGrpSpPr/>
          <p:nvPr/>
        </p:nvGrpSpPr>
        <p:grpSpPr>
          <a:xfrm rot="9502273">
            <a:off x="7412639" y="1823845"/>
            <a:ext cx="674712" cy="701814"/>
            <a:chOff x="7631605" y="3030052"/>
            <a:chExt cx="674712" cy="701814"/>
          </a:xfrm>
        </p:grpSpPr>
        <p:sp>
          <p:nvSpPr>
            <p:cNvPr id="21" name="Rounded Rectangle 20"/>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Oval 22"/>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4" name="TextBox 23"/>
          <p:cNvSpPr txBox="1"/>
          <p:nvPr/>
        </p:nvSpPr>
        <p:spPr>
          <a:xfrm>
            <a:off x="6490940" y="2220642"/>
            <a:ext cx="913565" cy="461665"/>
          </a:xfrm>
          <a:prstGeom prst="rect">
            <a:avLst/>
          </a:prstGeom>
          <a:noFill/>
        </p:spPr>
        <p:txBody>
          <a:bodyPr wrap="square" rtlCol="0">
            <a:spAutoFit/>
          </a:bodyPr>
          <a:lstStyle/>
          <a:p>
            <a:pPr algn="ctr"/>
            <a:r>
              <a:rPr lang="en-US" sz="1200" dirty="0"/>
              <a:t>Back into walls</a:t>
            </a:r>
          </a:p>
        </p:txBody>
      </p:sp>
      <p:sp>
        <p:nvSpPr>
          <p:cNvPr id="25" name="TextBox 24"/>
          <p:cNvSpPr txBox="1"/>
          <p:nvPr/>
        </p:nvSpPr>
        <p:spPr>
          <a:xfrm>
            <a:off x="6399906" y="3522236"/>
            <a:ext cx="913565" cy="461665"/>
          </a:xfrm>
          <a:prstGeom prst="rect">
            <a:avLst/>
          </a:prstGeom>
          <a:noFill/>
        </p:spPr>
        <p:txBody>
          <a:bodyPr wrap="square" rtlCol="0">
            <a:spAutoFit/>
          </a:bodyPr>
          <a:lstStyle/>
          <a:p>
            <a:pPr algn="ctr"/>
            <a:r>
              <a:rPr lang="en-US" sz="1200" dirty="0"/>
              <a:t>Square on a line</a:t>
            </a:r>
          </a:p>
        </p:txBody>
      </p:sp>
      <p:sp>
        <p:nvSpPr>
          <p:cNvPr id="26" name="TextBox 25"/>
          <p:cNvSpPr txBox="1"/>
          <p:nvPr/>
        </p:nvSpPr>
        <p:spPr>
          <a:xfrm>
            <a:off x="6446903" y="4569735"/>
            <a:ext cx="913565" cy="646331"/>
          </a:xfrm>
          <a:prstGeom prst="rect">
            <a:avLst/>
          </a:prstGeom>
          <a:noFill/>
        </p:spPr>
        <p:txBody>
          <a:bodyPr wrap="square" rtlCol="0">
            <a:spAutoFit/>
          </a:bodyPr>
          <a:lstStyle/>
          <a:p>
            <a:pPr algn="ctr"/>
            <a:r>
              <a:rPr lang="en-US" sz="1200" dirty="0"/>
              <a:t>Align on a mission model</a:t>
            </a:r>
          </a:p>
        </p:txBody>
      </p:sp>
      <p:cxnSp>
        <p:nvCxnSpPr>
          <p:cNvPr id="27" name="Straight Connector 26"/>
          <p:cNvCxnSpPr/>
          <p:nvPr/>
        </p:nvCxnSpPr>
        <p:spPr>
          <a:xfrm flipV="1">
            <a:off x="6054534" y="1508948"/>
            <a:ext cx="11141" cy="4745597"/>
          </a:xfrm>
          <a:prstGeom prst="line">
            <a:avLst/>
          </a:prstGeom>
        </p:spPr>
        <p:style>
          <a:lnRef idx="2">
            <a:schemeClr val="accent1"/>
          </a:lnRef>
          <a:fillRef idx="0">
            <a:schemeClr val="accent1"/>
          </a:fillRef>
          <a:effectRef idx="1">
            <a:schemeClr val="accent1"/>
          </a:effectRef>
          <a:fontRef idx="minor">
            <a:schemeClr val="tx1"/>
          </a:fontRef>
        </p:style>
      </p:cxnSp>
      <p:grpSp>
        <p:nvGrpSpPr>
          <p:cNvPr id="29" name="Group 28">
            <a:extLst>
              <a:ext uri="{FF2B5EF4-FFF2-40B4-BE49-F238E27FC236}">
                <a16:creationId xmlns="" xmlns:a16="http://schemas.microsoft.com/office/drawing/2014/main" id="{8BCD8B64-D1FC-41DA-886F-E2A7E1A0C079}"/>
              </a:ext>
            </a:extLst>
          </p:cNvPr>
          <p:cNvGrpSpPr/>
          <p:nvPr/>
        </p:nvGrpSpPr>
        <p:grpSpPr>
          <a:xfrm rot="9502273">
            <a:off x="7503726" y="4239424"/>
            <a:ext cx="674712" cy="701814"/>
            <a:chOff x="7631605" y="3030052"/>
            <a:chExt cx="674712" cy="701814"/>
          </a:xfrm>
        </p:grpSpPr>
        <p:sp>
          <p:nvSpPr>
            <p:cNvPr id="30" name="Rounded Rectangle 20">
              <a:extLst>
                <a:ext uri="{FF2B5EF4-FFF2-40B4-BE49-F238E27FC236}">
                  <a16:creationId xmlns="" xmlns:a16="http://schemas.microsoft.com/office/drawing/2014/main" id="{36CBC34B-6A44-4ED1-B692-8D915F3F9A4A}"/>
                </a:ext>
              </a:extLst>
            </p:cNvPr>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C08267E9-915D-453A-B59B-A1D6E5634CA5}"/>
                </a:ext>
              </a:extLst>
            </p:cNvPr>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04E43E3C-B7A5-4877-80B9-3DDA93D39E12}"/>
                </a:ext>
              </a:extLst>
            </p:cNvPr>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799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7 L -0.00382 0.02847 " pathEditMode="relative" rAng="0" ptsTypes="AA">
                                      <p:cBhvr>
                                        <p:cTn id="6" dur="2000" fill="hold"/>
                                        <p:tgtEl>
                                          <p:spTgt spid="20"/>
                                        </p:tgtEl>
                                        <p:attrNameLst>
                                          <p:attrName>ppt_x</p:attrName>
                                          <p:attrName>ppt_y</p:attrName>
                                        </p:attrNameLst>
                                      </p:cBhvr>
                                      <p:rCtr x="-191" y="1412"/>
                                    </p:animMotion>
                                  </p:childTnLst>
                                </p:cTn>
                              </p:par>
                              <p:par>
                                <p:cTn id="7" presetID="8" presetClass="emph" presetSubtype="0" fill="hold" nodeType="withEffect">
                                  <p:stCondLst>
                                    <p:cond delay="0"/>
                                  </p:stCondLst>
                                  <p:childTnLst>
                                    <p:animRot by="1200000">
                                      <p:cBhvr>
                                        <p:cTn id="8" dur="2000" fill="hold"/>
                                        <p:tgtEl>
                                          <p:spTgt spid="20"/>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200000">
                                      <p:cBhvr>
                                        <p:cTn id="12" dur="2000" fill="hold"/>
                                        <p:tgtEl>
                                          <p:spTgt spid="1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72222E-6 -4.44444E-6 L -0.00382 0.02848 " pathEditMode="relative" rAng="0" ptsTypes="AA">
                                      <p:cBhvr>
                                        <p:cTn id="16" dur="2000" fill="hold"/>
                                        <p:tgtEl>
                                          <p:spTgt spid="29"/>
                                        </p:tgtEl>
                                        <p:attrNameLst>
                                          <p:attrName>ppt_x</p:attrName>
                                          <p:attrName>ppt_y</p:attrName>
                                        </p:attrNameLst>
                                      </p:cBhvr>
                                      <p:rCtr x="-191" y="1412"/>
                                    </p:animMotion>
                                  </p:childTnLst>
                                </p:cTn>
                              </p:par>
                              <p:par>
                                <p:cTn id="17" presetID="8" presetClass="emph" presetSubtype="0" fill="hold" nodeType="withEffect">
                                  <p:stCondLst>
                                    <p:cond delay="0"/>
                                  </p:stCondLst>
                                  <p:childTnLst>
                                    <p:animRot by="1200000">
                                      <p:cBhvr>
                                        <p:cTn id="18"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PROGRAMMING</a:t>
            </a:r>
            <a:endParaRPr lang="en-US" dirty="0"/>
          </a:p>
        </p:txBody>
      </p:sp>
    </p:spTree>
    <p:extLst>
      <p:ext uri="{BB962C8B-B14F-4D97-AF65-F5344CB8AC3E}">
        <p14:creationId xmlns:p14="http://schemas.microsoft.com/office/powerpoint/2010/main" val="39912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PROGRAM: EV3LESSONS.com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57908" y="1516182"/>
            <a:ext cx="4459718" cy="4207281"/>
          </a:xfr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0868" y="1170056"/>
            <a:ext cx="4568479" cy="42072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7794" y="1719378"/>
            <a:ext cx="4435582" cy="4207281"/>
          </a:xfrm>
          <a:prstGeom prst="rect">
            <a:avLst/>
          </a:prstGeom>
        </p:spPr>
      </p:pic>
    </p:spTree>
    <p:extLst>
      <p:ext uri="{BB962C8B-B14F-4D97-AF65-F5344CB8AC3E}">
        <p14:creationId xmlns:p14="http://schemas.microsoft.com/office/powerpoint/2010/main" val="10437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RECOMMENDED </a:t>
            </a:r>
            <a:r>
              <a:rPr lang="en-US" dirty="0"/>
              <a:t>PROGRAMMING </a:t>
            </a:r>
            <a:r>
              <a:rPr lang="en-US" dirty="0" smtClean="0"/>
              <a:t>CONCEPTS TO LEARN</a:t>
            </a:r>
            <a:endParaRPr lang="en-US" dirty="0"/>
          </a:p>
        </p:txBody>
      </p:sp>
      <p:sp>
        <p:nvSpPr>
          <p:cNvPr id="3" name="Content Placeholder 2"/>
          <p:cNvSpPr>
            <a:spLocks noGrp="1"/>
          </p:cNvSpPr>
          <p:nvPr>
            <p:ph idx="1"/>
          </p:nvPr>
        </p:nvSpPr>
        <p:spPr/>
        <p:txBody>
          <a:bodyPr/>
          <a:lstStyle/>
          <a:p>
            <a:r>
              <a:rPr lang="en-US" b="1" dirty="0"/>
              <a:t>Beginner Team</a:t>
            </a:r>
          </a:p>
          <a:p>
            <a:pPr lvl="1"/>
            <a:r>
              <a:rPr lang="en-US" dirty="0"/>
              <a:t>Move Until a Color (a line on the mat)</a:t>
            </a:r>
          </a:p>
          <a:p>
            <a:pPr lvl="1"/>
            <a:r>
              <a:rPr lang="en-US" dirty="0"/>
              <a:t>Move Until Touch (wall or mission model)</a:t>
            </a:r>
          </a:p>
          <a:p>
            <a:pPr lvl="1"/>
            <a:r>
              <a:rPr lang="en-US" dirty="0"/>
              <a:t>Move Until Ultrasonic (a mission model)</a:t>
            </a:r>
          </a:p>
          <a:p>
            <a:pPr lvl="1"/>
            <a:r>
              <a:rPr lang="en-US" dirty="0"/>
              <a:t>Loops and Switches</a:t>
            </a:r>
          </a:p>
          <a:p>
            <a:pPr lvl="1"/>
            <a:r>
              <a:rPr lang="en-US" dirty="0"/>
              <a:t>Comments in code</a:t>
            </a:r>
          </a:p>
          <a:p>
            <a:pPr lvl="1"/>
            <a:r>
              <a:rPr lang="en-US" dirty="0"/>
              <a:t>Basic Line Follower</a:t>
            </a:r>
          </a:p>
          <a:p>
            <a:pPr lvl="1"/>
            <a:endParaRPr lang="en-US" dirty="0"/>
          </a:p>
          <a:p>
            <a:r>
              <a:rPr lang="en-US" b="1" dirty="0"/>
              <a:t>Intermediate Team</a:t>
            </a:r>
          </a:p>
          <a:p>
            <a:pPr lvl="1"/>
            <a:r>
              <a:rPr lang="en-US" dirty="0"/>
              <a:t>Using My Blocks (reusable code blocks)</a:t>
            </a:r>
          </a:p>
          <a:p>
            <a:pPr lvl="1"/>
            <a:r>
              <a:rPr lang="en-US" dirty="0"/>
              <a:t>Align on a Line/Squaring on a Line (increasing reliability)</a:t>
            </a:r>
          </a:p>
          <a:p>
            <a:pPr lvl="1"/>
            <a:r>
              <a:rPr lang="en-US" dirty="0"/>
              <a:t>Parallel Beams</a:t>
            </a:r>
          </a:p>
          <a:p>
            <a:pPr lvl="1"/>
            <a:r>
              <a:rPr lang="en-US" dirty="0"/>
              <a:t>Intermediate-level Line Follower (3-state, proportional)</a:t>
            </a:r>
          </a:p>
        </p:txBody>
      </p:sp>
      <p:sp>
        <p:nvSpPr>
          <p:cNvPr id="5" name="TextBox 4"/>
          <p:cNvSpPr txBox="1"/>
          <p:nvPr/>
        </p:nvSpPr>
        <p:spPr>
          <a:xfrm>
            <a:off x="6071016" y="1732711"/>
            <a:ext cx="2412330" cy="1754326"/>
          </a:xfrm>
          <a:prstGeom prst="rect">
            <a:avLst/>
          </a:prstGeom>
          <a:noFill/>
          <a:ln>
            <a:solidFill>
              <a:schemeClr val="tx1"/>
            </a:solidFill>
          </a:ln>
        </p:spPr>
        <p:txBody>
          <a:bodyPr wrap="square" rtlCol="0">
            <a:spAutoFit/>
          </a:bodyPr>
          <a:lstStyle/>
          <a:p>
            <a:pPr algn="ctr"/>
            <a:r>
              <a:rPr lang="en-US" dirty="0" smtClean="0">
                <a:solidFill>
                  <a:srgbClr val="FF0000"/>
                </a:solidFill>
              </a:rPr>
              <a:t>TODAY:</a:t>
            </a:r>
          </a:p>
          <a:p>
            <a:pPr algn="ctr"/>
            <a:r>
              <a:rPr lang="en-US" dirty="0" smtClean="0">
                <a:solidFill>
                  <a:srgbClr val="FF0000"/>
                </a:solidFill>
              </a:rPr>
              <a:t>Moving, Turning, Using Sensors, Loops/Switches, Basic Line Following and My Blocks</a:t>
            </a:r>
            <a:endParaRPr lang="en-US" dirty="0">
              <a:solidFill>
                <a:srgbClr val="FF0000"/>
              </a:solidFill>
            </a:endParaRPr>
          </a:p>
        </p:txBody>
      </p:sp>
    </p:spTree>
    <p:extLst>
      <p:ext uri="{BB962C8B-B14F-4D97-AF65-F5344CB8AC3E}">
        <p14:creationId xmlns:p14="http://schemas.microsoft.com/office/powerpoint/2010/main" val="9763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MOVING FORWARD &amp; BACK</a:t>
            </a:r>
            <a:endParaRPr lang="en-US" dirty="0"/>
          </a:p>
        </p:txBody>
      </p:sp>
    </p:spTree>
    <p:extLst>
      <p:ext uri="{BB962C8B-B14F-4D97-AF65-F5344CB8AC3E}">
        <p14:creationId xmlns:p14="http://schemas.microsoft.com/office/powerpoint/2010/main" val="166653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07351" y="1555832"/>
            <a:ext cx="2305050" cy="1173922"/>
          </a:xfrm>
          <a:prstGeom prst="rect">
            <a:avLst/>
          </a:prstGeom>
        </p:spPr>
      </p:pic>
      <p:sp>
        <p:nvSpPr>
          <p:cNvPr id="6" name="Rectangle 5"/>
          <p:cNvSpPr/>
          <p:nvPr/>
        </p:nvSpPr>
        <p:spPr>
          <a:xfrm>
            <a:off x="6644640" y="3269507"/>
            <a:ext cx="1376680" cy="809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Move STEERING Block </a:t>
            </a:r>
            <a:endParaRPr lang="en-US" dirty="0"/>
          </a:p>
        </p:txBody>
      </p:sp>
      <p:sp>
        <p:nvSpPr>
          <p:cNvPr id="3" name="Rectangle 2"/>
          <p:cNvSpPr/>
          <p:nvPr/>
        </p:nvSpPr>
        <p:spPr>
          <a:xfrm>
            <a:off x="5516559" y="1638904"/>
            <a:ext cx="3216534" cy="1270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4908242" y="2058738"/>
            <a:ext cx="1537369" cy="50718"/>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678587" y="5225605"/>
            <a:ext cx="2916945" cy="369332"/>
          </a:xfrm>
          <a:prstGeom prst="rect">
            <a:avLst/>
          </a:prstGeom>
          <a:solidFill>
            <a:srgbClr val="F5C201"/>
          </a:solidFill>
        </p:spPr>
        <p:txBody>
          <a:bodyPr wrap="square" rtlCol="0">
            <a:spAutoFit/>
          </a:bodyPr>
          <a:lstStyle/>
          <a:p>
            <a:pPr algn="ctr"/>
            <a:r>
              <a:rPr lang="en-US" dirty="0" smtClean="0"/>
              <a:t>Steering: Straight or turn</a:t>
            </a:r>
            <a:endParaRPr lang="en-US" dirty="0"/>
          </a:p>
        </p:txBody>
      </p:sp>
      <p:sp>
        <p:nvSpPr>
          <p:cNvPr id="9" name="TextBox 8"/>
          <p:cNvSpPr txBox="1"/>
          <p:nvPr/>
        </p:nvSpPr>
        <p:spPr>
          <a:xfrm>
            <a:off x="3991189" y="5245234"/>
            <a:ext cx="1958217" cy="369332"/>
          </a:xfrm>
          <a:prstGeom prst="rect">
            <a:avLst/>
          </a:prstGeom>
          <a:solidFill>
            <a:srgbClr val="F5C201"/>
          </a:solidFill>
        </p:spPr>
        <p:txBody>
          <a:bodyPr wrap="square" rtlCol="0">
            <a:spAutoFit/>
          </a:bodyPr>
          <a:lstStyle/>
          <a:p>
            <a:pPr algn="ctr"/>
            <a:r>
              <a:rPr lang="en-US" dirty="0" smtClean="0"/>
              <a:t>Power/Speed</a:t>
            </a:r>
            <a:endParaRPr lang="en-US" dirty="0"/>
          </a:p>
        </p:txBody>
      </p:sp>
      <p:sp>
        <p:nvSpPr>
          <p:cNvPr id="10" name="TextBox 9"/>
          <p:cNvSpPr txBox="1"/>
          <p:nvPr/>
        </p:nvSpPr>
        <p:spPr>
          <a:xfrm>
            <a:off x="6232343" y="5239505"/>
            <a:ext cx="2569940" cy="369332"/>
          </a:xfrm>
          <a:prstGeom prst="rect">
            <a:avLst/>
          </a:prstGeom>
          <a:solidFill>
            <a:srgbClr val="F5C201"/>
          </a:solidFill>
        </p:spPr>
        <p:txBody>
          <a:bodyPr wrap="square" rtlCol="0">
            <a:spAutoFit/>
          </a:bodyPr>
          <a:lstStyle/>
          <a:p>
            <a:pPr algn="ctr"/>
            <a:r>
              <a:rPr lang="en-US" dirty="0" smtClean="0"/>
              <a:t>Duration/Distance</a:t>
            </a:r>
            <a:endParaRPr lang="en-US" dirty="0"/>
          </a:p>
        </p:txBody>
      </p:sp>
      <p:sp>
        <p:nvSpPr>
          <p:cNvPr id="11" name="TextBox 10"/>
          <p:cNvSpPr txBox="1"/>
          <p:nvPr/>
        </p:nvSpPr>
        <p:spPr>
          <a:xfrm>
            <a:off x="193882" y="2946342"/>
            <a:ext cx="1231156" cy="646331"/>
          </a:xfrm>
          <a:prstGeom prst="rect">
            <a:avLst/>
          </a:prstGeom>
          <a:solidFill>
            <a:srgbClr val="F5C201"/>
          </a:solidFill>
        </p:spPr>
        <p:txBody>
          <a:bodyPr wrap="square" rtlCol="0">
            <a:spAutoFit/>
          </a:bodyPr>
          <a:lstStyle/>
          <a:p>
            <a:pPr algn="ctr"/>
            <a:r>
              <a:rPr lang="en-US" dirty="0" smtClean="0"/>
              <a:t>Mode of operation</a:t>
            </a:r>
            <a:endParaRPr lang="en-US" dirty="0"/>
          </a:p>
        </p:txBody>
      </p:sp>
      <p:sp>
        <p:nvSpPr>
          <p:cNvPr id="12" name="Oval 11"/>
          <p:cNvSpPr/>
          <p:nvPr/>
        </p:nvSpPr>
        <p:spPr>
          <a:xfrm>
            <a:off x="4182064" y="1841121"/>
            <a:ext cx="788233" cy="322197"/>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513546" y="2882991"/>
            <a:ext cx="1798116" cy="369332"/>
          </a:xfrm>
          <a:prstGeom prst="rect">
            <a:avLst/>
          </a:prstGeom>
          <a:solidFill>
            <a:srgbClr val="F5C201"/>
          </a:solidFill>
        </p:spPr>
        <p:txBody>
          <a:bodyPr wrap="square" rtlCol="0">
            <a:spAutoFit/>
          </a:bodyPr>
          <a:lstStyle/>
          <a:p>
            <a:pPr algn="ctr"/>
            <a:r>
              <a:rPr lang="en-US" dirty="0" smtClean="0"/>
              <a:t>Brake/Coast</a:t>
            </a:r>
            <a:endParaRPr lang="en-US" dirty="0"/>
          </a:p>
        </p:txBody>
      </p:sp>
      <p:grpSp>
        <p:nvGrpSpPr>
          <p:cNvPr id="21" name="Group 20"/>
          <p:cNvGrpSpPr/>
          <p:nvPr/>
        </p:nvGrpSpPr>
        <p:grpSpPr>
          <a:xfrm>
            <a:off x="6507213" y="1384746"/>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322" y="3649327"/>
            <a:ext cx="2305050" cy="1467401"/>
          </a:xfrm>
          <a:prstGeom prst="rect">
            <a:avLst/>
          </a:prstGeom>
        </p:spPr>
      </p:pic>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l="-7970"/>
          <a:stretch/>
        </p:blipFill>
        <p:spPr>
          <a:xfrm>
            <a:off x="5569245" y="2946342"/>
            <a:ext cx="987272" cy="755248"/>
          </a:xfrm>
          <a:prstGeom prst="rect">
            <a:avLst/>
          </a:prstGeom>
        </p:spPr>
      </p:pic>
      <p:cxnSp>
        <p:nvCxnSpPr>
          <p:cNvPr id="30" name="Straight Arrow Connector 29"/>
          <p:cNvCxnSpPr>
            <a:endCxn id="7" idx="0"/>
          </p:cNvCxnSpPr>
          <p:nvPr/>
        </p:nvCxnSpPr>
        <p:spPr>
          <a:xfrm flipH="1">
            <a:off x="2137060" y="2666315"/>
            <a:ext cx="1458472" cy="25592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9" idx="0"/>
          </p:cNvCxnSpPr>
          <p:nvPr/>
        </p:nvCxnSpPr>
        <p:spPr>
          <a:xfrm>
            <a:off x="3896481" y="2729754"/>
            <a:ext cx="1073817" cy="2515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p:cNvCxnSpPr>
            <a:endCxn id="10" idx="0"/>
          </p:cNvCxnSpPr>
          <p:nvPr/>
        </p:nvCxnSpPr>
        <p:spPr>
          <a:xfrm>
            <a:off x="4190083" y="2687732"/>
            <a:ext cx="3327230" cy="25517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p:cNvCxnSpPr>
            <a:endCxn id="27" idx="1"/>
          </p:cNvCxnSpPr>
          <p:nvPr/>
        </p:nvCxnSpPr>
        <p:spPr>
          <a:xfrm>
            <a:off x="4519851" y="2643876"/>
            <a:ext cx="1049394" cy="6800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flipV="1">
            <a:off x="1729897" y="2666315"/>
            <a:ext cx="1459829" cy="983012"/>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4474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NEGATIVE &amp; POSITIVE POWER: BACKWARD &amp; FORWARD</a:t>
            </a:r>
          </a:p>
        </p:txBody>
      </p:sp>
      <p:sp>
        <p:nvSpPr>
          <p:cNvPr id="6" name="TextBox 5"/>
          <p:cNvSpPr txBox="1"/>
          <p:nvPr/>
        </p:nvSpPr>
        <p:spPr>
          <a:xfrm>
            <a:off x="4138140" y="2195039"/>
            <a:ext cx="2542120" cy="707886"/>
          </a:xfrm>
          <a:prstGeom prst="rect">
            <a:avLst/>
          </a:prstGeom>
          <a:noFill/>
        </p:spPr>
        <p:txBody>
          <a:bodyPr wrap="square" rtlCol="0">
            <a:spAutoFit/>
          </a:bodyPr>
          <a:lstStyle/>
          <a:p>
            <a:pPr algn="ctr"/>
            <a:r>
              <a:rPr lang="en-US" sz="2000" dirty="0" smtClean="0">
                <a:solidFill>
                  <a:srgbClr val="FF0000"/>
                </a:solidFill>
              </a:rPr>
              <a:t>Negative Power = Backwards</a:t>
            </a:r>
            <a:endParaRPr lang="en-US" sz="2000" dirty="0">
              <a:solidFill>
                <a:srgbClr val="FF0000"/>
              </a:solidFill>
            </a:endParaRPr>
          </a:p>
        </p:txBody>
      </p:sp>
      <p:sp>
        <p:nvSpPr>
          <p:cNvPr id="7" name="TextBox 6"/>
          <p:cNvSpPr txBox="1"/>
          <p:nvPr/>
        </p:nvSpPr>
        <p:spPr>
          <a:xfrm>
            <a:off x="7001159" y="5493664"/>
            <a:ext cx="1889177" cy="707886"/>
          </a:xfrm>
          <a:prstGeom prst="rect">
            <a:avLst/>
          </a:prstGeom>
          <a:noFill/>
          <a:ln>
            <a:noFill/>
          </a:ln>
        </p:spPr>
        <p:txBody>
          <a:bodyPr wrap="square" rtlCol="0">
            <a:spAutoFit/>
          </a:bodyPr>
          <a:lstStyle/>
          <a:p>
            <a:pPr algn="ctr"/>
            <a:r>
              <a:rPr lang="en-US" sz="2000" dirty="0" smtClean="0">
                <a:solidFill>
                  <a:srgbClr val="00B900"/>
                </a:solidFill>
              </a:rPr>
              <a:t>Positive Power = Forward</a:t>
            </a:r>
            <a:endParaRPr lang="en-US" sz="2000" dirty="0">
              <a:solidFill>
                <a:srgbClr val="00B900"/>
              </a:solidFill>
            </a:endParaRPr>
          </a:p>
        </p:txBody>
      </p:sp>
      <p:sp>
        <p:nvSpPr>
          <p:cNvPr id="8" name="Curved Right Arrow 7"/>
          <p:cNvSpPr/>
          <p:nvPr/>
        </p:nvSpPr>
        <p:spPr>
          <a:xfrm flipH="1">
            <a:off x="6312276" y="2839079"/>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3099854"/>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rot="21027646" flipH="1">
            <a:off x="962153" y="1753697"/>
            <a:ext cx="5848090" cy="3750456"/>
          </a:xfrm>
          <a:prstGeom prst="rect">
            <a:avLst/>
          </a:prstGeom>
        </p:spPr>
      </p:pic>
    </p:spTree>
    <p:extLst>
      <p:ext uri="{BB962C8B-B14F-4D97-AF65-F5344CB8AC3E}">
        <p14:creationId xmlns:p14="http://schemas.microsoft.com/office/powerpoint/2010/main" val="1720884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Move Straight?</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5313" t="34654" r="15" b="46506"/>
          <a:stretch/>
        </p:blipFill>
        <p:spPr>
          <a:xfrm>
            <a:off x="534141" y="3394921"/>
            <a:ext cx="2876594" cy="1371077"/>
          </a:xfrm>
        </p:spPr>
      </p:pic>
      <p:sp>
        <p:nvSpPr>
          <p:cNvPr id="3" name="TextBox 2"/>
          <p:cNvSpPr txBox="1"/>
          <p:nvPr/>
        </p:nvSpPr>
        <p:spPr>
          <a:xfrm>
            <a:off x="5115615" y="1963670"/>
            <a:ext cx="3540450" cy="3139321"/>
          </a:xfrm>
          <a:prstGeom prst="rect">
            <a:avLst/>
          </a:prstGeom>
          <a:noFill/>
        </p:spPr>
        <p:txBody>
          <a:bodyPr wrap="square" rtlCol="0">
            <a:spAutoFit/>
          </a:bodyPr>
          <a:lstStyle/>
          <a:p>
            <a:r>
              <a:rPr lang="en-US" dirty="0" smtClean="0"/>
              <a:t>STEP 1: Green Block Tab, Click and hold Move Steering and drag to programming area</a:t>
            </a:r>
          </a:p>
          <a:p>
            <a:endParaRPr lang="en-US" dirty="0" smtClean="0"/>
          </a:p>
          <a:p>
            <a:endParaRPr lang="en-US" dirty="0"/>
          </a:p>
          <a:p>
            <a:endParaRPr lang="en-US" dirty="0"/>
          </a:p>
          <a:p>
            <a:r>
              <a:rPr lang="en-US" dirty="0" smtClean="0"/>
              <a:t>STEP 2: Drop next to the Start Block (green arrow)</a:t>
            </a:r>
          </a:p>
          <a:p>
            <a:r>
              <a:rPr lang="en-US" dirty="0" smtClean="0"/>
              <a:t>(See animation)</a:t>
            </a:r>
          </a:p>
          <a:p>
            <a:endParaRPr lang="en-US" dirty="0"/>
          </a:p>
          <a:p>
            <a:endParaRPr lang="en-US" dirty="0"/>
          </a:p>
        </p:txBody>
      </p:sp>
      <p:pic>
        <p:nvPicPr>
          <p:cNvPr id="9" name="Picture 8" descr="Screen Shot 2014-08-07 at 10.56.31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199" y="1873337"/>
            <a:ext cx="4552674" cy="1003923"/>
          </a:xfrm>
          <a:prstGeom prst="rect">
            <a:avLst/>
          </a:prstGeom>
        </p:spPr>
      </p:pic>
      <p:sp>
        <p:nvSpPr>
          <p:cNvPr id="10" name="Oval 9"/>
          <p:cNvSpPr/>
          <p:nvPr/>
        </p:nvSpPr>
        <p:spPr>
          <a:xfrm>
            <a:off x="1864339" y="2119953"/>
            <a:ext cx="652519" cy="722353"/>
          </a:xfrm>
          <a:prstGeom prst="ellipse">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8-07 at 11.05.16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634" y="3457098"/>
            <a:ext cx="2519409" cy="911276"/>
          </a:xfrm>
          <a:prstGeom prst="rect">
            <a:avLst/>
          </a:prstGeom>
        </p:spPr>
      </p:pic>
      <p:pic>
        <p:nvPicPr>
          <p:cNvPr id="16" name="Picture 15" descr="Screen Shot 2014-08-07 at 12.29.41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61475" y="1008012"/>
            <a:ext cx="3987800" cy="495300"/>
          </a:xfrm>
          <a:prstGeom prst="rect">
            <a:avLst/>
          </a:prstGeom>
        </p:spPr>
      </p:pic>
    </p:spTree>
    <p:extLst>
      <p:ext uri="{BB962C8B-B14F-4D97-AF65-F5344CB8AC3E}">
        <p14:creationId xmlns:p14="http://schemas.microsoft.com/office/powerpoint/2010/main" val="5921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Move Straight (3 SECONDS)</a:t>
            </a:r>
            <a:endParaRPr lang="en-US" dirty="0"/>
          </a:p>
        </p:txBody>
      </p:sp>
      <p:pic>
        <p:nvPicPr>
          <p:cNvPr id="6" name="Picture 5" descr="cYe8ZOwCkOQ8qFYjFHcssZvIxYReepNrvHOdvHnFdMc.png"/>
          <p:cNvPicPr>
            <a:picLocks noChangeAspect="1"/>
          </p:cNvPicPr>
          <p:nvPr/>
        </p:nvPicPr>
        <p:blipFill rotWithShape="1">
          <a:blip r:embed="rId2" cstate="print">
            <a:extLst>
              <a:ext uri="{28A0092B-C50C-407E-A947-70E740481C1C}">
                <a14:useLocalDpi xmlns:a14="http://schemas.microsoft.com/office/drawing/2010/main"/>
              </a:ext>
            </a:extLst>
          </a:blip>
          <a:srcRect l="26557"/>
          <a:stretch/>
        </p:blipFill>
        <p:spPr>
          <a:xfrm>
            <a:off x="2792750" y="1846041"/>
            <a:ext cx="1752623" cy="1020385"/>
          </a:xfrm>
          <a:prstGeom prst="rect">
            <a:avLst/>
          </a:prstGeom>
        </p:spPr>
      </p:pic>
      <p:sp>
        <p:nvSpPr>
          <p:cNvPr id="3" name="TextBox 2"/>
          <p:cNvSpPr txBox="1"/>
          <p:nvPr/>
        </p:nvSpPr>
        <p:spPr>
          <a:xfrm>
            <a:off x="5115615" y="1614650"/>
            <a:ext cx="3540450" cy="3970318"/>
          </a:xfrm>
          <a:prstGeom prst="rect">
            <a:avLst/>
          </a:prstGeom>
          <a:noFill/>
        </p:spPr>
        <p:txBody>
          <a:bodyPr wrap="square" rtlCol="0">
            <a:spAutoFit/>
          </a:bodyPr>
          <a:lstStyle/>
          <a:p>
            <a:r>
              <a:rPr lang="en-US" dirty="0" smtClean="0">
                <a:solidFill>
                  <a:schemeClr val="bg1">
                    <a:lumMod val="50000"/>
                  </a:schemeClr>
                </a:solidFill>
              </a:rPr>
              <a:t>STEP 1: Green Block Tab, Click and hold Move Steering and drag to programming area</a:t>
            </a:r>
          </a:p>
          <a:p>
            <a:endParaRPr lang="en-US" dirty="0">
              <a:solidFill>
                <a:schemeClr val="bg1">
                  <a:lumMod val="50000"/>
                </a:schemeClr>
              </a:solidFill>
            </a:endParaRPr>
          </a:p>
          <a:p>
            <a:r>
              <a:rPr lang="en-US" dirty="0" smtClean="0">
                <a:solidFill>
                  <a:schemeClr val="bg1">
                    <a:lumMod val="50000"/>
                  </a:schemeClr>
                </a:solidFill>
              </a:rPr>
              <a:t>STEP 2: Drop next to the Start Block (green arrow)</a:t>
            </a:r>
          </a:p>
          <a:p>
            <a:endParaRPr lang="en-US" dirty="0"/>
          </a:p>
          <a:p>
            <a:r>
              <a:rPr lang="en-US" dirty="0" smtClean="0"/>
              <a:t>STEP 3: Select Options. Move “3 Seconds”</a:t>
            </a:r>
          </a:p>
          <a:p>
            <a:endParaRPr lang="en-US" dirty="0"/>
          </a:p>
          <a:p>
            <a:r>
              <a:rPr lang="en-US" dirty="0" smtClean="0"/>
              <a:t>STEP 4: Connect USB cable to EV3 and Laptop.</a:t>
            </a:r>
          </a:p>
          <a:p>
            <a:endParaRPr lang="en-US" dirty="0"/>
          </a:p>
          <a:p>
            <a:r>
              <a:rPr lang="en-US" dirty="0" smtClean="0"/>
              <a:t>STEP 5: Download to EV3</a:t>
            </a:r>
            <a:endParaRPr lang="en-US" dirty="0"/>
          </a:p>
        </p:txBody>
      </p:sp>
      <p:pic>
        <p:nvPicPr>
          <p:cNvPr id="7" name="Picture 6" descr="Screen Shot 2014-08-07 at 10.54.27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140" y="4920960"/>
            <a:ext cx="4645054" cy="1565334"/>
          </a:xfrm>
          <a:prstGeom prst="rect">
            <a:avLst/>
          </a:prstGeom>
        </p:spPr>
      </p:pic>
      <p:pic>
        <p:nvPicPr>
          <p:cNvPr id="11" name="Picture 10" descr="Screen Shot 2014-08-07 at 10.59.55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6316" y="1846041"/>
            <a:ext cx="1322170" cy="1165162"/>
          </a:xfrm>
          <a:prstGeom prst="rect">
            <a:avLst/>
          </a:prstGeom>
        </p:spPr>
      </p:pic>
      <p:sp>
        <p:nvSpPr>
          <p:cNvPr id="12" name="Oval 11"/>
          <p:cNvSpPr/>
          <p:nvPr/>
        </p:nvSpPr>
        <p:spPr>
          <a:xfrm>
            <a:off x="448342" y="2249207"/>
            <a:ext cx="1496964" cy="36437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63002" y="2307937"/>
            <a:ext cx="270663" cy="55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35627" y="5237584"/>
            <a:ext cx="509567" cy="437247"/>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Arrow Connector 16"/>
          <p:cNvCxnSpPr>
            <a:stCxn id="11" idx="3"/>
          </p:cNvCxnSpPr>
          <p:nvPr/>
        </p:nvCxnSpPr>
        <p:spPr>
          <a:xfrm>
            <a:off x="1848486" y="2428622"/>
            <a:ext cx="1089676" cy="1849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r="41895"/>
          <a:stretch/>
        </p:blipFill>
        <p:spPr>
          <a:xfrm>
            <a:off x="526316" y="3110190"/>
            <a:ext cx="1689876" cy="1752600"/>
          </a:xfrm>
          <a:prstGeom prst="rect">
            <a:avLst/>
          </a:prstGeom>
        </p:spPr>
      </p:pic>
      <p:sp>
        <p:nvSpPr>
          <p:cNvPr id="5" name="TextBox 4"/>
          <p:cNvSpPr txBox="1"/>
          <p:nvPr/>
        </p:nvSpPr>
        <p:spPr>
          <a:xfrm>
            <a:off x="2722631" y="1671252"/>
            <a:ext cx="1258528" cy="369332"/>
          </a:xfrm>
          <a:prstGeom prst="rect">
            <a:avLst/>
          </a:prstGeom>
          <a:noFill/>
        </p:spPr>
        <p:txBody>
          <a:bodyPr wrap="square" rtlCol="0">
            <a:spAutoFit/>
          </a:bodyPr>
          <a:lstStyle/>
          <a:p>
            <a:r>
              <a:rPr lang="en-US" dirty="0" smtClean="0"/>
              <a:t>Step 3</a:t>
            </a:r>
            <a:endParaRPr lang="en-US" dirty="0"/>
          </a:p>
        </p:txBody>
      </p:sp>
      <p:sp>
        <p:nvSpPr>
          <p:cNvPr id="15" name="TextBox 14"/>
          <p:cNvSpPr txBox="1"/>
          <p:nvPr/>
        </p:nvSpPr>
        <p:spPr>
          <a:xfrm>
            <a:off x="2150179" y="3732939"/>
            <a:ext cx="1258528" cy="369332"/>
          </a:xfrm>
          <a:prstGeom prst="rect">
            <a:avLst/>
          </a:prstGeom>
          <a:noFill/>
        </p:spPr>
        <p:txBody>
          <a:bodyPr wrap="square" rtlCol="0">
            <a:spAutoFit/>
          </a:bodyPr>
          <a:lstStyle/>
          <a:p>
            <a:r>
              <a:rPr lang="en-US" dirty="0" smtClean="0"/>
              <a:t>Step 4</a:t>
            </a:r>
            <a:endParaRPr lang="en-US" dirty="0"/>
          </a:p>
        </p:txBody>
      </p:sp>
      <p:sp>
        <p:nvSpPr>
          <p:cNvPr id="16" name="TextBox 15"/>
          <p:cNvSpPr txBox="1"/>
          <p:nvPr/>
        </p:nvSpPr>
        <p:spPr>
          <a:xfrm>
            <a:off x="3450659" y="4698139"/>
            <a:ext cx="1258528" cy="369332"/>
          </a:xfrm>
          <a:prstGeom prst="rect">
            <a:avLst/>
          </a:prstGeom>
          <a:noFill/>
        </p:spPr>
        <p:txBody>
          <a:bodyPr wrap="square" rtlCol="0">
            <a:spAutoFit/>
          </a:bodyPr>
          <a:lstStyle/>
          <a:p>
            <a:r>
              <a:rPr lang="en-US" dirty="0" smtClean="0"/>
              <a:t>Step 5</a:t>
            </a:r>
            <a:endParaRPr lang="en-US" dirty="0"/>
          </a:p>
        </p:txBody>
      </p:sp>
    </p:spTree>
    <p:extLst>
      <p:ext uri="{BB962C8B-B14F-4D97-AF65-F5344CB8AC3E}">
        <p14:creationId xmlns:p14="http://schemas.microsoft.com/office/powerpoint/2010/main" val="1412410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DROIDS YOU ARE LOOKING FOR</a:t>
            </a:r>
            <a:endParaRPr lang="en-US" dirty="0"/>
          </a:p>
        </p:txBody>
      </p:sp>
      <p:sp>
        <p:nvSpPr>
          <p:cNvPr id="3" name="Content Placeholder 2"/>
          <p:cNvSpPr>
            <a:spLocks noGrp="1"/>
          </p:cNvSpPr>
          <p:nvPr>
            <p:ph idx="1"/>
          </p:nvPr>
        </p:nvSpPr>
        <p:spPr/>
        <p:txBody>
          <a:bodyPr/>
          <a:lstStyle/>
          <a:p>
            <a:r>
              <a:rPr lang="en-US" dirty="0" smtClean="0"/>
              <a:t>Nickname: Droids</a:t>
            </a:r>
          </a:p>
          <a:p>
            <a:r>
              <a:rPr lang="en-US" dirty="0" smtClean="0"/>
              <a:t>7</a:t>
            </a:r>
            <a:r>
              <a:rPr lang="en-US" baseline="30000" dirty="0" smtClean="0"/>
              <a:t>th</a:t>
            </a:r>
            <a:r>
              <a:rPr lang="en-US" dirty="0" smtClean="0"/>
              <a:t> years in FIRST LEGO League</a:t>
            </a:r>
          </a:p>
          <a:p>
            <a:r>
              <a:rPr lang="en-US" dirty="0" smtClean="0"/>
              <a:t>Won Champion’s (1</a:t>
            </a:r>
            <a:r>
              <a:rPr lang="en-US" baseline="30000" dirty="0" smtClean="0"/>
              <a:t>st</a:t>
            </a:r>
            <a:r>
              <a:rPr lang="en-US" dirty="0" smtClean="0"/>
              <a:t>, 2</a:t>
            </a:r>
            <a:r>
              <a:rPr lang="en-US" baseline="30000" dirty="0" smtClean="0"/>
              <a:t>nd</a:t>
            </a:r>
            <a:r>
              <a:rPr lang="en-US" dirty="0" smtClean="0"/>
              <a:t>, 3</a:t>
            </a:r>
            <a:r>
              <a:rPr lang="en-US" baseline="30000" dirty="0" smtClean="0"/>
              <a:t>rd</a:t>
            </a:r>
            <a:r>
              <a:rPr lang="en-US" dirty="0" smtClean="0"/>
              <a:t>) and Robot Performance (1</a:t>
            </a:r>
            <a:r>
              <a:rPr lang="en-US" baseline="30000" dirty="0" smtClean="0"/>
              <a:t>st</a:t>
            </a:r>
            <a:r>
              <a:rPr lang="en-US" dirty="0" smtClean="0"/>
              <a:t>, 2</a:t>
            </a:r>
            <a:r>
              <a:rPr lang="en-US" baseline="30000" dirty="0" smtClean="0"/>
              <a:t>nd</a:t>
            </a:r>
            <a:r>
              <a:rPr lang="en-US" dirty="0" smtClean="0"/>
              <a:t>) at States every year</a:t>
            </a:r>
          </a:p>
          <a:p>
            <a:r>
              <a:rPr lang="en-US" dirty="0" smtClean="0"/>
              <a:t>Attended 5 International Tournaments</a:t>
            </a:r>
          </a:p>
          <a:p>
            <a:pPr lvl="1"/>
            <a:r>
              <a:rPr lang="en-US" dirty="0" smtClean="0"/>
              <a:t>2014: International Open Toronto </a:t>
            </a:r>
            <a:r>
              <a:rPr lang="mr-IN" dirty="0" smtClean="0"/>
              <a:t>–</a:t>
            </a:r>
            <a:r>
              <a:rPr lang="en-US" dirty="0" smtClean="0"/>
              <a:t> 1</a:t>
            </a:r>
            <a:r>
              <a:rPr lang="en-US" baseline="30000" dirty="0" smtClean="0"/>
              <a:t>st</a:t>
            </a:r>
            <a:r>
              <a:rPr lang="en-US" dirty="0" smtClean="0"/>
              <a:t> Innovative Solution</a:t>
            </a:r>
          </a:p>
          <a:p>
            <a:pPr lvl="1"/>
            <a:r>
              <a:rPr lang="en-US" dirty="0" smtClean="0"/>
              <a:t>2015: International Open Arkansas </a:t>
            </a:r>
            <a:r>
              <a:rPr lang="mr-IN" dirty="0" smtClean="0"/>
              <a:t>–</a:t>
            </a:r>
            <a:r>
              <a:rPr lang="en-US" dirty="0" smtClean="0"/>
              <a:t> 1</a:t>
            </a:r>
            <a:r>
              <a:rPr lang="en-US" baseline="30000" dirty="0" smtClean="0"/>
              <a:t>st</a:t>
            </a:r>
            <a:r>
              <a:rPr lang="en-US" dirty="0" smtClean="0"/>
              <a:t> Champion’s, 2</a:t>
            </a:r>
            <a:r>
              <a:rPr lang="en-US" baseline="30000" dirty="0" smtClean="0"/>
              <a:t>nd</a:t>
            </a:r>
            <a:r>
              <a:rPr lang="en-US" dirty="0" smtClean="0"/>
              <a:t> Robot Performance</a:t>
            </a:r>
          </a:p>
          <a:p>
            <a:pPr lvl="1"/>
            <a:r>
              <a:rPr lang="en-US" dirty="0" smtClean="0"/>
              <a:t>2016: World Festival </a:t>
            </a:r>
            <a:r>
              <a:rPr lang="mr-IN" dirty="0" smtClean="0"/>
              <a:t>–</a:t>
            </a:r>
            <a:r>
              <a:rPr lang="en-US" dirty="0" smtClean="0"/>
              <a:t> 1</a:t>
            </a:r>
            <a:r>
              <a:rPr lang="en-US" baseline="30000" dirty="0" smtClean="0"/>
              <a:t>st</a:t>
            </a:r>
            <a:r>
              <a:rPr lang="en-US" dirty="0" smtClean="0"/>
              <a:t> Programming, 6</a:t>
            </a:r>
            <a:r>
              <a:rPr lang="en-US" baseline="30000" dirty="0" smtClean="0"/>
              <a:t>th</a:t>
            </a:r>
            <a:r>
              <a:rPr lang="en-US" dirty="0" smtClean="0"/>
              <a:t> Robot Performance</a:t>
            </a:r>
          </a:p>
          <a:p>
            <a:pPr lvl="1"/>
            <a:r>
              <a:rPr lang="en-US" dirty="0" smtClean="0"/>
              <a:t>2016: Global Innovation Award semi-finalist (top 20 out of 29,000 teams)</a:t>
            </a:r>
          </a:p>
          <a:p>
            <a:pPr lvl="1"/>
            <a:r>
              <a:rPr lang="en-US" dirty="0" smtClean="0"/>
              <a:t>2017: World Festival </a:t>
            </a:r>
            <a:r>
              <a:rPr lang="mr-IN" dirty="0" smtClean="0"/>
              <a:t>–</a:t>
            </a:r>
            <a:r>
              <a:rPr lang="en-US" dirty="0" smtClean="0"/>
              <a:t> Coach/Mentor Award (as team coaches)</a:t>
            </a:r>
          </a:p>
          <a:p>
            <a:pPr lvl="1"/>
            <a:r>
              <a:rPr lang="en-US" dirty="0" smtClean="0"/>
              <a:t>Fun fact: Founded EV3Lessons.com in 2014 as our FIRST LEGO League project which now has 200,000 users in 175 countries</a:t>
            </a:r>
            <a:endParaRPr lang="en-US" dirty="0"/>
          </a:p>
        </p:txBody>
      </p:sp>
    </p:spTree>
    <p:extLst>
      <p:ext uri="{BB962C8B-B14F-4D97-AF65-F5344CB8AC3E}">
        <p14:creationId xmlns:p14="http://schemas.microsoft.com/office/powerpoint/2010/main" val="27035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Move Straight: Seconds vs. degrees vs. rotations</a:t>
            </a:r>
            <a:endParaRPr lang="en-US" dirty="0"/>
          </a:p>
        </p:txBody>
      </p:sp>
      <p:sp>
        <p:nvSpPr>
          <p:cNvPr id="3" name="Content Placeholder 2"/>
          <p:cNvSpPr>
            <a:spLocks noGrp="1"/>
          </p:cNvSpPr>
          <p:nvPr>
            <p:ph idx="1"/>
          </p:nvPr>
        </p:nvSpPr>
        <p:spPr>
          <a:xfrm>
            <a:off x="457200" y="1752600"/>
            <a:ext cx="4555958" cy="4373563"/>
          </a:xfrm>
        </p:spPr>
        <p:txBody>
          <a:bodyPr>
            <a:normAutofit/>
          </a:bodyPr>
          <a:lstStyle/>
          <a:p>
            <a:r>
              <a:rPr lang="en-US" dirty="0" smtClean="0"/>
              <a:t>CHALLENGE: Move your robot forward from the start line to the finish line (1) and back to the start (2).</a:t>
            </a:r>
          </a:p>
          <a:p>
            <a:r>
              <a:rPr lang="en-US" dirty="0" smtClean="0"/>
              <a:t>Try mode SECONDS, DEGREES or ROTATIONS and adjust duration/distance</a:t>
            </a:r>
          </a:p>
          <a:p>
            <a:r>
              <a:rPr lang="en-US" dirty="0" smtClean="0"/>
              <a:t>Try </a:t>
            </a:r>
            <a:r>
              <a:rPr lang="en-US" dirty="0"/>
              <a:t>d</a:t>
            </a:r>
            <a:r>
              <a:rPr lang="en-US" dirty="0" smtClean="0"/>
              <a:t>ifferent speeds</a:t>
            </a:r>
            <a:endParaRPr lang="en-US" sz="2800" dirty="0">
              <a:solidFill>
                <a:srgbClr val="3366FF"/>
              </a:solidFill>
            </a:endParaRP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19738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discussion</a:t>
            </a:r>
            <a:endParaRPr lang="en-US" dirty="0"/>
          </a:p>
        </p:txBody>
      </p:sp>
      <p:sp>
        <p:nvSpPr>
          <p:cNvPr id="5" name="TextBox 4"/>
          <p:cNvSpPr txBox="1"/>
          <p:nvPr/>
        </p:nvSpPr>
        <p:spPr>
          <a:xfrm>
            <a:off x="544010" y="926708"/>
            <a:ext cx="7720314" cy="5632311"/>
          </a:xfrm>
          <a:prstGeom prst="rect">
            <a:avLst/>
          </a:prstGeom>
          <a:noFill/>
        </p:spPr>
        <p:txBody>
          <a:bodyPr wrap="square" rtlCol="0">
            <a:spAutoFit/>
          </a:bodyPr>
          <a:lstStyle/>
          <a:p>
            <a:r>
              <a:rPr lang="en-US" sz="2400" b="1" dirty="0" smtClean="0"/>
              <a:t>Did you guess and check a lot?</a:t>
            </a:r>
          </a:p>
          <a:p>
            <a:pPr lvl="1"/>
            <a:r>
              <a:rPr lang="en-US" sz="2400" dirty="0" smtClean="0">
                <a:solidFill>
                  <a:srgbClr val="FF0000"/>
                </a:solidFill>
              </a:rPr>
              <a:t>Yes.</a:t>
            </a:r>
            <a:r>
              <a:rPr lang="en-US" sz="2400" b="1" dirty="0" smtClean="0">
                <a:solidFill>
                  <a:srgbClr val="FF0000"/>
                </a:solidFill>
              </a:rPr>
              <a:t> </a:t>
            </a:r>
            <a:r>
              <a:rPr lang="en-US" sz="2400" dirty="0">
                <a:solidFill>
                  <a:srgbClr val="FF0000"/>
                </a:solidFill>
              </a:rPr>
              <a:t>Programming with seconds, rotations and degrees using guess and check takes a lot of time and effort</a:t>
            </a:r>
            <a:r>
              <a:rPr lang="en-US" sz="2400" dirty="0" smtClean="0">
                <a:solidFill>
                  <a:srgbClr val="FF0000"/>
                </a:solidFill>
              </a:rPr>
              <a:t>.</a:t>
            </a:r>
            <a:endParaRPr lang="en-US" sz="2400" b="1" dirty="0" smtClean="0">
              <a:solidFill>
                <a:srgbClr val="FF0000"/>
              </a:solidFill>
            </a:endParaRPr>
          </a:p>
          <a:p>
            <a:endParaRPr lang="en-US" sz="2400" b="1" dirty="0"/>
          </a:p>
          <a:p>
            <a:r>
              <a:rPr lang="en-US" sz="2400" b="1" dirty="0" smtClean="0"/>
              <a:t>Did changing the speed matter?</a:t>
            </a:r>
          </a:p>
          <a:p>
            <a:pPr lvl="1"/>
            <a:r>
              <a:rPr lang="en-US" sz="2400" dirty="0" smtClean="0">
                <a:solidFill>
                  <a:srgbClr val="FF0000"/>
                </a:solidFill>
              </a:rPr>
              <a:t>Yes. When you move in seconds your speed will matter.</a:t>
            </a:r>
          </a:p>
          <a:p>
            <a:endParaRPr lang="en-US" sz="2400" b="1" dirty="0"/>
          </a:p>
          <a:p>
            <a:r>
              <a:rPr lang="en-US" sz="2400" b="1" dirty="0" smtClean="0"/>
              <a:t>Do you think the wheel size will matter? Why?</a:t>
            </a:r>
          </a:p>
          <a:p>
            <a:pPr lvl="1"/>
            <a:r>
              <a:rPr lang="en-US" sz="2400" dirty="0">
                <a:solidFill>
                  <a:srgbClr val="FF0000"/>
                </a:solidFill>
              </a:rPr>
              <a:t>Wheel size affects </a:t>
            </a:r>
            <a:r>
              <a:rPr lang="en-US" sz="2400" dirty="0" smtClean="0">
                <a:solidFill>
                  <a:srgbClr val="FF0000"/>
                </a:solidFill>
              </a:rPr>
              <a:t>degrees/rotations.</a:t>
            </a:r>
          </a:p>
          <a:p>
            <a:pPr lvl="1"/>
            <a:endParaRPr lang="en-US" sz="2400" b="1" dirty="0"/>
          </a:p>
          <a:p>
            <a:r>
              <a:rPr lang="en-US" sz="2400" b="1" dirty="0" smtClean="0"/>
              <a:t>Do you this the battery level will matter? Why?</a:t>
            </a:r>
          </a:p>
          <a:p>
            <a:pPr lvl="1"/>
            <a:r>
              <a:rPr lang="en-US" sz="2400" dirty="0" smtClean="0">
                <a:solidFill>
                  <a:srgbClr val="FF0000"/>
                </a:solidFill>
              </a:rPr>
              <a:t>When you move in seconds, battery levels change the power.</a:t>
            </a:r>
          </a:p>
        </p:txBody>
      </p:sp>
    </p:spTree>
    <p:extLst>
      <p:ext uri="{BB962C8B-B14F-4D97-AF65-F5344CB8AC3E}">
        <p14:creationId xmlns:p14="http://schemas.microsoft.com/office/powerpoint/2010/main" val="20760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a:t>
            </a:r>
            <a:endParaRPr lang="en-US" dirty="0"/>
          </a:p>
        </p:txBody>
      </p:sp>
      <p:sp>
        <p:nvSpPr>
          <p:cNvPr id="3" name="Content Placeholder 2"/>
          <p:cNvSpPr>
            <a:spLocks noGrp="1"/>
          </p:cNvSpPr>
          <p:nvPr>
            <p:ph idx="1"/>
          </p:nvPr>
        </p:nvSpPr>
        <p:spPr>
          <a:xfrm>
            <a:off x="457200" y="3780148"/>
            <a:ext cx="8245474" cy="2346015"/>
          </a:xfrm>
        </p:spPr>
        <p:txBody>
          <a:bodyPr/>
          <a:lstStyle/>
          <a:p>
            <a:pPr marL="342900" indent="-342900">
              <a:buFont typeface="Arial" panose="020B0604020202020204" pitchFamily="34" charset="0"/>
              <a:buChar char="•"/>
            </a:pPr>
            <a:r>
              <a:rPr lang="en-US" dirty="0" smtClean="0"/>
              <a:t>There is a better way (go to slide 11) to solve this challenge</a:t>
            </a:r>
            <a:endParaRPr lang="en-US" dirty="0"/>
          </a:p>
        </p:txBody>
      </p:sp>
      <p:pic>
        <p:nvPicPr>
          <p:cNvPr id="6" name="Picture 5"/>
          <p:cNvPicPr>
            <a:picLocks noChangeAspect="1"/>
          </p:cNvPicPr>
          <p:nvPr/>
        </p:nvPicPr>
        <p:blipFill>
          <a:blip r:embed="rId2"/>
          <a:stretch>
            <a:fillRect/>
          </a:stretch>
        </p:blipFill>
        <p:spPr>
          <a:xfrm>
            <a:off x="881714" y="1319592"/>
            <a:ext cx="6886364" cy="2437773"/>
          </a:xfrm>
          <a:prstGeom prst="rect">
            <a:avLst/>
          </a:prstGeom>
        </p:spPr>
      </p:pic>
      <p:cxnSp>
        <p:nvCxnSpPr>
          <p:cNvPr id="7" name="Straight Arrow Connector 6"/>
          <p:cNvCxnSpPr>
            <a:stCxn id="10" idx="1"/>
          </p:cNvCxnSpPr>
          <p:nvPr/>
        </p:nvCxnSpPr>
        <p:spPr>
          <a:xfrm flipH="1" flipV="1">
            <a:off x="2367816" y="2839127"/>
            <a:ext cx="693018" cy="410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60834" y="2968424"/>
            <a:ext cx="2310063" cy="56143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0000"/>
                </a:solidFill>
              </a:rPr>
              <a:t>This would be changed for degrees or seconds</a:t>
            </a:r>
            <a:endParaRPr lang="en-US" sz="1400" dirty="0">
              <a:solidFill>
                <a:srgbClr val="FF0000"/>
              </a:solidFill>
            </a:endParaRPr>
          </a:p>
        </p:txBody>
      </p:sp>
    </p:spTree>
    <p:extLst>
      <p:ext uri="{BB962C8B-B14F-4D97-AF65-F5344CB8AC3E}">
        <p14:creationId xmlns:p14="http://schemas.microsoft.com/office/powerpoint/2010/main" val="1595513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USE PORT VIEW</a:t>
            </a:r>
            <a:endParaRPr lang="en-US" dirty="0"/>
          </a:p>
        </p:txBody>
      </p:sp>
      <p:sp>
        <p:nvSpPr>
          <p:cNvPr id="3" name="Content Placeholder 2"/>
          <p:cNvSpPr>
            <a:spLocks noGrp="1"/>
          </p:cNvSpPr>
          <p:nvPr>
            <p:ph idx="1"/>
          </p:nvPr>
        </p:nvSpPr>
        <p:spPr>
          <a:xfrm>
            <a:off x="457199" y="1254549"/>
            <a:ext cx="4555958" cy="4373563"/>
          </a:xfrm>
        </p:spPr>
        <p:txBody>
          <a:bodyPr>
            <a:normAutofit fontScale="92500" lnSpcReduction="10000"/>
          </a:bodyPr>
          <a:lstStyle/>
          <a:p>
            <a:r>
              <a:rPr lang="en-US" sz="1700" dirty="0" smtClean="0"/>
              <a:t>CHALLENGE: Move your robot forward from the start line to the finish line (1) and back to the start (2).</a:t>
            </a:r>
          </a:p>
          <a:p>
            <a:r>
              <a:rPr lang="en-US" sz="1700" dirty="0" smtClean="0"/>
              <a:t>In this lesson, you had to use a lot of guess and check to stop exactly on the second line.</a:t>
            </a:r>
            <a:endParaRPr lang="en-US" sz="2200" dirty="0">
              <a:solidFill>
                <a:srgbClr val="3366FF"/>
              </a:solidFill>
            </a:endParaRPr>
          </a:p>
          <a:p>
            <a:r>
              <a:rPr lang="en-US" sz="1700" dirty="0" smtClean="0"/>
              <a:t>Now try Port View:</a:t>
            </a:r>
            <a:endParaRPr lang="en-US" sz="1700" dirty="0"/>
          </a:p>
          <a:p>
            <a:pPr lvl="1"/>
            <a:r>
              <a:rPr lang="en-US" sz="1700" dirty="0" smtClean="0"/>
              <a:t>Go to one of the rotation sensors (Motor B or C for our robot on the right)</a:t>
            </a:r>
          </a:p>
          <a:p>
            <a:pPr lvl="1"/>
            <a:r>
              <a:rPr lang="en-US" sz="1700" dirty="0" smtClean="0"/>
              <a:t>Make sure it is on degrees as the mode and that it starts at 0 degrees.</a:t>
            </a:r>
          </a:p>
          <a:p>
            <a:pPr lvl="1"/>
            <a:r>
              <a:rPr lang="en-US" sz="1700" dirty="0" smtClean="0"/>
              <a:t>Move </a:t>
            </a:r>
            <a:r>
              <a:rPr lang="en-US" sz="1700" dirty="0"/>
              <a:t>your robot with your </a:t>
            </a:r>
            <a:r>
              <a:rPr lang="en-US" sz="1700" dirty="0" smtClean="0"/>
              <a:t>hand from the </a:t>
            </a:r>
            <a:r>
              <a:rPr lang="en-US" sz="1700" dirty="0"/>
              <a:t>start line to </a:t>
            </a:r>
            <a:r>
              <a:rPr lang="en-US" sz="1700" dirty="0" smtClean="0"/>
              <a:t>the </a:t>
            </a:r>
            <a:r>
              <a:rPr lang="en-US" sz="1700" dirty="0"/>
              <a:t>end </a:t>
            </a:r>
            <a:r>
              <a:rPr lang="en-US" sz="1700" dirty="0" smtClean="0"/>
              <a:t>line. Make sure that your wheel turns smoothly and doesn’t slip as the robot moves.</a:t>
            </a:r>
            <a:endParaRPr lang="en-US" sz="1700" dirty="0"/>
          </a:p>
          <a:p>
            <a:pPr lvl="1"/>
            <a:r>
              <a:rPr lang="en-US" sz="1700" dirty="0"/>
              <a:t>Read how many degrees your robot moved</a:t>
            </a:r>
          </a:p>
          <a:p>
            <a:pPr lvl="1"/>
            <a:r>
              <a:rPr lang="en-US" sz="1700" dirty="0"/>
              <a:t>Use this number in the Move Steering Block to move the correct distance.</a:t>
            </a:r>
          </a:p>
          <a:p>
            <a:endParaRPr lang="en-US" sz="2800" dirty="0">
              <a:solidFill>
                <a:srgbClr val="3366FF"/>
              </a:solidFill>
            </a:endParaRPr>
          </a:p>
          <a:p>
            <a:endParaRPr lang="en-US" dirty="0"/>
          </a:p>
        </p:txBody>
      </p:sp>
      <p:cxnSp>
        <p:nvCxnSpPr>
          <p:cNvPr id="5" name="Straight Connector 4"/>
          <p:cNvCxnSpPr/>
          <p:nvPr/>
        </p:nvCxnSpPr>
        <p:spPr>
          <a:xfrm flipH="1">
            <a:off x="5746210" y="1419634"/>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89874" y="3479945"/>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82969" y="1620160"/>
            <a:ext cx="3872" cy="15616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400613" y="1637823"/>
            <a:ext cx="4417" cy="1586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2315" y="2997108"/>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6490135" y="2023705"/>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7344914" y="1447162"/>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7371385" y="3083086"/>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5829168" y="3362513"/>
            <a:ext cx="545006" cy="864972"/>
            <a:chOff x="6507213" y="1210579"/>
            <a:chExt cx="1199000" cy="1603803"/>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8" name="TextBox 17"/>
            <p:cNvSpPr txBox="1"/>
            <p:nvPr/>
          </p:nvSpPr>
          <p:spPr>
            <a:xfrm>
              <a:off x="7216811" y="1210579"/>
              <a:ext cx="465620" cy="485069"/>
            </a:xfrm>
            <a:prstGeom prst="rect">
              <a:avLst/>
            </a:prstGeom>
            <a:noFill/>
          </p:spPr>
          <p:txBody>
            <a:bodyPr wrap="square" rtlCol="0">
              <a:spAutoFit/>
            </a:bodyPr>
            <a:lstStyle/>
            <a:p>
              <a:r>
                <a:rPr lang="en-US" sz="1100" dirty="0" smtClean="0"/>
                <a:t>B</a:t>
              </a:r>
              <a:endParaRPr lang="en-US" sz="1100" dirty="0"/>
            </a:p>
          </p:txBody>
        </p:sp>
        <p:sp>
          <p:nvSpPr>
            <p:cNvPr id="19" name="TextBox 18"/>
            <p:cNvSpPr txBox="1"/>
            <p:nvPr/>
          </p:nvSpPr>
          <p:spPr>
            <a:xfrm>
              <a:off x="7240593" y="2329313"/>
              <a:ext cx="465620" cy="485069"/>
            </a:xfrm>
            <a:prstGeom prst="rect">
              <a:avLst/>
            </a:prstGeom>
            <a:noFill/>
          </p:spPr>
          <p:txBody>
            <a:bodyPr wrap="square" rtlCol="0">
              <a:spAutoFit/>
            </a:bodyPr>
            <a:lstStyle/>
            <a:p>
              <a:r>
                <a:rPr lang="en-US" sz="1100" dirty="0" smtClean="0"/>
                <a:t>C</a:t>
              </a:r>
              <a:endParaRPr lang="en-US" sz="1100" dirty="0"/>
            </a:p>
          </p:txBody>
        </p:sp>
      </p:grpSp>
      <p:pic>
        <p:nvPicPr>
          <p:cNvPr id="29" name="Picture 28"/>
          <p:cNvPicPr>
            <a:picLocks noChangeAspect="1"/>
          </p:cNvPicPr>
          <p:nvPr/>
        </p:nvPicPr>
        <p:blipFill>
          <a:blip r:embed="rId2"/>
          <a:stretch>
            <a:fillRect/>
          </a:stretch>
        </p:blipFill>
        <p:spPr>
          <a:xfrm>
            <a:off x="5532315" y="4233411"/>
            <a:ext cx="2943522" cy="2152149"/>
          </a:xfrm>
          <a:prstGeom prst="rect">
            <a:avLst/>
          </a:prstGeom>
        </p:spPr>
      </p:pic>
      <p:sp>
        <p:nvSpPr>
          <p:cNvPr id="30" name="Rounded Rectangle 29"/>
          <p:cNvSpPr/>
          <p:nvPr/>
        </p:nvSpPr>
        <p:spPr>
          <a:xfrm>
            <a:off x="6643872" y="5011186"/>
            <a:ext cx="1119231" cy="5360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get to Port View?</a:t>
            </a:r>
            <a:endParaRPr lang="en-US" dirty="0"/>
          </a:p>
        </p:txBody>
      </p:sp>
      <p:sp>
        <p:nvSpPr>
          <p:cNvPr id="3" name="Content Placeholder 2"/>
          <p:cNvSpPr>
            <a:spLocks noGrp="1"/>
          </p:cNvSpPr>
          <p:nvPr>
            <p:ph idx="1"/>
          </p:nvPr>
        </p:nvSpPr>
        <p:spPr>
          <a:xfrm>
            <a:off x="476063" y="1700048"/>
            <a:ext cx="3757448" cy="3586655"/>
          </a:xfrm>
        </p:spPr>
        <p:txBody>
          <a:bodyPr>
            <a:normAutofit fontScale="92500" lnSpcReduction="20000"/>
          </a:bodyPr>
          <a:lstStyle/>
          <a:p>
            <a:pPr marL="342900" indent="-342900">
              <a:buFont typeface="Arial" charset="0"/>
              <a:buChar char="•"/>
            </a:pPr>
            <a:r>
              <a:rPr lang="en-US" dirty="0" smtClean="0">
                <a:solidFill>
                  <a:srgbClr val="00B900"/>
                </a:solidFill>
              </a:rPr>
              <a:t>Step 1</a:t>
            </a:r>
            <a:r>
              <a:rPr lang="en-US" b="0" dirty="0" smtClean="0">
                <a:solidFill>
                  <a:srgbClr val="00B900"/>
                </a:solidFill>
              </a:rPr>
              <a:t>: </a:t>
            </a:r>
          </a:p>
          <a:p>
            <a:pPr marL="800100" lvl="1" indent="-342900">
              <a:buFont typeface="Arial" charset="0"/>
              <a:buChar char="•"/>
            </a:pPr>
            <a:r>
              <a:rPr lang="en-US" b="0" dirty="0" smtClean="0">
                <a:solidFill>
                  <a:srgbClr val="00B900"/>
                </a:solidFill>
              </a:rPr>
              <a:t>Click the </a:t>
            </a:r>
            <a:r>
              <a:rPr lang="en-US" dirty="0" smtClean="0">
                <a:solidFill>
                  <a:srgbClr val="00B900"/>
                </a:solidFill>
              </a:rPr>
              <a:t>Left or Right buttons</a:t>
            </a:r>
            <a:r>
              <a:rPr lang="en-US" b="0" dirty="0" smtClean="0">
                <a:solidFill>
                  <a:srgbClr val="00B900"/>
                </a:solidFill>
              </a:rPr>
              <a:t> on the brick until you get to the third tab on the screen (icon with six small circles).  </a:t>
            </a:r>
          </a:p>
          <a:p>
            <a:pPr marL="800100" lvl="1" indent="-342900">
              <a:buFont typeface="Arial" charset="0"/>
              <a:buChar char="•"/>
            </a:pPr>
            <a:r>
              <a:rPr lang="en-US" b="0" dirty="0" smtClean="0">
                <a:solidFill>
                  <a:srgbClr val="00B900"/>
                </a:solidFill>
              </a:rPr>
              <a:t>The first choice in this tab is Port View</a:t>
            </a:r>
            <a:r>
              <a:rPr lang="en-US" dirty="0" smtClean="0">
                <a:solidFill>
                  <a:srgbClr val="00B900"/>
                </a:solidFill>
              </a:rPr>
              <a:t>. (Click the middle button on the brick to select Port View)</a:t>
            </a:r>
          </a:p>
          <a:p>
            <a:pPr marL="800100" lvl="1" indent="-342900">
              <a:buFont typeface="Arial" charset="0"/>
              <a:buChar char="•"/>
            </a:pPr>
            <a:endParaRPr lang="en-US" dirty="0">
              <a:solidFill>
                <a:srgbClr val="00B900"/>
              </a:solidFill>
            </a:endParaRPr>
          </a:p>
          <a:p>
            <a:pPr lvl="1" indent="0">
              <a:buNone/>
            </a:pPr>
            <a:endParaRPr lang="en-US" dirty="0" smtClean="0">
              <a:solidFill>
                <a:srgbClr val="00B900"/>
              </a:solidFill>
            </a:endParaRPr>
          </a:p>
          <a:p>
            <a:pPr marL="342900" indent="-342900">
              <a:buFont typeface="Arial" charset="0"/>
              <a:buChar char="•"/>
            </a:pPr>
            <a:r>
              <a:rPr lang="en-US" dirty="0" smtClean="0">
                <a:solidFill>
                  <a:srgbClr val="7030A0"/>
                </a:solidFill>
              </a:rPr>
              <a:t>Step 2: </a:t>
            </a:r>
          </a:p>
          <a:p>
            <a:pPr marL="800100" lvl="1" indent="-342900">
              <a:buFont typeface="Arial" charset="0"/>
              <a:buChar char="•"/>
            </a:pPr>
            <a:r>
              <a:rPr lang="en-US" dirty="0" smtClean="0">
                <a:solidFill>
                  <a:srgbClr val="7030A0"/>
                </a:solidFill>
              </a:rPr>
              <a:t>Use the Left and Right Buttons to pick the port and sensor/motor you want</a:t>
            </a:r>
            <a:endParaRPr lang="en-US" dirty="0"/>
          </a:p>
        </p:txBody>
      </p:sp>
      <p:pic>
        <p:nvPicPr>
          <p:cNvPr id="10" name="Picture 9"/>
          <p:cNvPicPr>
            <a:picLocks noChangeAspect="1"/>
          </p:cNvPicPr>
          <p:nvPr/>
        </p:nvPicPr>
        <p:blipFill>
          <a:blip r:embed="rId3"/>
          <a:stretch>
            <a:fillRect/>
          </a:stretch>
        </p:blipFill>
        <p:spPr>
          <a:xfrm>
            <a:off x="4908331" y="1145627"/>
            <a:ext cx="2811438" cy="4368261"/>
          </a:xfrm>
          <a:prstGeom prst="rect">
            <a:avLst/>
          </a:prstGeom>
        </p:spPr>
      </p:pic>
      <p:sp>
        <p:nvSpPr>
          <p:cNvPr id="11" name="Rounded Rectangle 10"/>
          <p:cNvSpPr/>
          <p:nvPr/>
        </p:nvSpPr>
        <p:spPr>
          <a:xfrm>
            <a:off x="5318234" y="1524319"/>
            <a:ext cx="1870842" cy="5568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26320" y="4193262"/>
            <a:ext cx="708848" cy="338554"/>
          </a:xfrm>
          <a:prstGeom prst="rect">
            <a:avLst/>
          </a:prstGeom>
          <a:noFill/>
        </p:spPr>
        <p:txBody>
          <a:bodyPr wrap="none" rtlCol="0">
            <a:spAutoFit/>
          </a:bodyPr>
          <a:lstStyle/>
          <a:p>
            <a:r>
              <a:rPr lang="en-US" sz="1600" b="1" smtClean="0">
                <a:solidFill>
                  <a:srgbClr val="7030A0"/>
                </a:solidFill>
              </a:rPr>
              <a:t>Right</a:t>
            </a:r>
            <a:endParaRPr lang="en-US" sz="1600" b="1" dirty="0">
              <a:solidFill>
                <a:srgbClr val="7030A0"/>
              </a:solidFill>
            </a:endParaRPr>
          </a:p>
        </p:txBody>
      </p:sp>
      <p:sp>
        <p:nvSpPr>
          <p:cNvPr id="14" name="TextBox 13"/>
          <p:cNvSpPr txBox="1"/>
          <p:nvPr/>
        </p:nvSpPr>
        <p:spPr>
          <a:xfrm>
            <a:off x="5120134" y="4150138"/>
            <a:ext cx="607859" cy="369332"/>
          </a:xfrm>
          <a:prstGeom prst="rect">
            <a:avLst/>
          </a:prstGeom>
          <a:noFill/>
        </p:spPr>
        <p:txBody>
          <a:bodyPr wrap="none" rtlCol="0">
            <a:spAutoFit/>
          </a:bodyPr>
          <a:lstStyle/>
          <a:p>
            <a:r>
              <a:rPr lang="en-US" b="1" dirty="0" smtClean="0">
                <a:solidFill>
                  <a:srgbClr val="7030A0"/>
                </a:solidFill>
              </a:rPr>
              <a:t>Left</a:t>
            </a:r>
            <a:endParaRPr lang="en-US" b="1" dirty="0">
              <a:solidFill>
                <a:srgbClr val="7030A0"/>
              </a:solidFill>
            </a:endParaRPr>
          </a:p>
        </p:txBody>
      </p:sp>
      <p:sp>
        <p:nvSpPr>
          <p:cNvPr id="15" name="TextBox 14"/>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spTree>
    <p:extLst>
      <p:ext uri="{BB962C8B-B14F-4D97-AF65-F5344CB8AC3E}">
        <p14:creationId xmlns:p14="http://schemas.microsoft.com/office/powerpoint/2010/main" val="148196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66917" y="3342792"/>
            <a:ext cx="2389535" cy="1747103"/>
          </a:xfrm>
          <a:prstGeom prst="rect">
            <a:avLst/>
          </a:prstGeom>
        </p:spPr>
      </p:pic>
      <p:sp>
        <p:nvSpPr>
          <p:cNvPr id="2" name="Title 1"/>
          <p:cNvSpPr>
            <a:spLocks noGrp="1"/>
          </p:cNvSpPr>
          <p:nvPr>
            <p:ph type="title"/>
          </p:nvPr>
        </p:nvSpPr>
        <p:spPr>
          <a:xfrm>
            <a:off x="457200" y="112001"/>
            <a:ext cx="8245475" cy="1371600"/>
          </a:xfrm>
        </p:spPr>
        <p:txBody>
          <a:bodyPr/>
          <a:lstStyle/>
          <a:p>
            <a:r>
              <a:rPr lang="en-US" dirty="0" smtClean="0"/>
              <a:t>WHAT YOU SEE in PORT VIEW</a:t>
            </a:r>
            <a:endParaRPr lang="en-US" dirty="0"/>
          </a:p>
        </p:txBody>
      </p:sp>
      <p:sp>
        <p:nvSpPr>
          <p:cNvPr id="3" name="Content Placeholder 2"/>
          <p:cNvSpPr>
            <a:spLocks noGrp="1"/>
          </p:cNvSpPr>
          <p:nvPr>
            <p:ph idx="1"/>
          </p:nvPr>
        </p:nvSpPr>
        <p:spPr>
          <a:xfrm>
            <a:off x="365810" y="1543436"/>
            <a:ext cx="2775728" cy="3608366"/>
          </a:xfrm>
        </p:spPr>
        <p:txBody>
          <a:bodyPr>
            <a:normAutofit fontScale="85000" lnSpcReduction="20000"/>
          </a:bodyPr>
          <a:lstStyle/>
          <a:p>
            <a:r>
              <a:rPr lang="en-US" dirty="0" smtClean="0">
                <a:solidFill>
                  <a:srgbClr val="FF0000"/>
                </a:solidFill>
              </a:rPr>
              <a:t>A. PORT Number</a:t>
            </a:r>
          </a:p>
          <a:p>
            <a:r>
              <a:rPr lang="en-US" dirty="0" smtClean="0">
                <a:solidFill>
                  <a:srgbClr val="00B0F0"/>
                </a:solidFill>
              </a:rPr>
              <a:t>B. SENSOR/MOTOR &amp; MODE</a:t>
            </a:r>
          </a:p>
          <a:p>
            <a:r>
              <a:rPr lang="en-US" dirty="0" smtClean="0">
                <a:solidFill>
                  <a:srgbClr val="00B900"/>
                </a:solidFill>
              </a:rPr>
              <a:t>C. If you select a particular sensor (middle button on brick), you can change the MODE</a:t>
            </a:r>
          </a:p>
          <a:p>
            <a:r>
              <a:rPr lang="en-US" dirty="0" smtClean="0">
                <a:solidFill>
                  <a:srgbClr val="FFC000"/>
                </a:solidFill>
              </a:rPr>
              <a:t>D. VALUE . You might want to start at “0” (e.g. If trying to measure degrees for a turn). To reset the value, exit Port View and return to back to this screen.</a:t>
            </a:r>
          </a:p>
        </p:txBody>
      </p:sp>
      <p:sp>
        <p:nvSpPr>
          <p:cNvPr id="7" name="TextBox 6"/>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pic>
        <p:nvPicPr>
          <p:cNvPr id="16" name="Picture 15"/>
          <p:cNvPicPr>
            <a:picLocks noChangeAspect="1"/>
          </p:cNvPicPr>
          <p:nvPr/>
        </p:nvPicPr>
        <p:blipFill>
          <a:blip r:embed="rId3"/>
          <a:stretch>
            <a:fillRect/>
          </a:stretch>
        </p:blipFill>
        <p:spPr>
          <a:xfrm>
            <a:off x="3766917" y="1529883"/>
            <a:ext cx="2379058" cy="1766627"/>
          </a:xfrm>
          <a:prstGeom prst="rect">
            <a:avLst/>
          </a:prstGeom>
        </p:spPr>
      </p:pic>
      <p:pic>
        <p:nvPicPr>
          <p:cNvPr id="19" name="Picture 18"/>
          <p:cNvPicPr>
            <a:picLocks noChangeAspect="1"/>
          </p:cNvPicPr>
          <p:nvPr/>
        </p:nvPicPr>
        <p:blipFill>
          <a:blip r:embed="rId4"/>
          <a:stretch>
            <a:fillRect/>
          </a:stretch>
        </p:blipFill>
        <p:spPr>
          <a:xfrm>
            <a:off x="6202190" y="3345368"/>
            <a:ext cx="2411231" cy="1806433"/>
          </a:xfrm>
          <a:prstGeom prst="rect">
            <a:avLst/>
          </a:prstGeom>
        </p:spPr>
      </p:pic>
      <p:pic>
        <p:nvPicPr>
          <p:cNvPr id="21" name="Picture 20"/>
          <p:cNvPicPr>
            <a:picLocks noChangeAspect="1"/>
          </p:cNvPicPr>
          <p:nvPr/>
        </p:nvPicPr>
        <p:blipFill>
          <a:blip r:embed="rId5"/>
          <a:stretch>
            <a:fillRect/>
          </a:stretch>
        </p:blipFill>
        <p:spPr>
          <a:xfrm>
            <a:off x="6197549" y="1526461"/>
            <a:ext cx="2393785" cy="1773469"/>
          </a:xfrm>
          <a:prstGeom prst="rect">
            <a:avLst/>
          </a:prstGeom>
        </p:spPr>
      </p:pic>
      <p:sp>
        <p:nvSpPr>
          <p:cNvPr id="22" name="Rounded Rectangle 21"/>
          <p:cNvSpPr/>
          <p:nvPr/>
        </p:nvSpPr>
        <p:spPr>
          <a:xfrm>
            <a:off x="4666594" y="2196139"/>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flipV="1">
            <a:off x="4835123" y="2211142"/>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flipV="1">
            <a:off x="7129732" y="2194162"/>
            <a:ext cx="921191" cy="46495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44285" y="2089766"/>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26" name="TextBox 25"/>
          <p:cNvSpPr txBox="1"/>
          <p:nvPr/>
        </p:nvSpPr>
        <p:spPr>
          <a:xfrm>
            <a:off x="5673950" y="2095799"/>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28" name="Rounded Rectangle 27"/>
          <p:cNvSpPr/>
          <p:nvPr/>
        </p:nvSpPr>
        <p:spPr>
          <a:xfrm>
            <a:off x="4677354" y="4010272"/>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flipV="1">
            <a:off x="4845883" y="4014764"/>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810836" y="3899420"/>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1" name="TextBox 30"/>
          <p:cNvSpPr txBox="1"/>
          <p:nvPr/>
        </p:nvSpPr>
        <p:spPr>
          <a:xfrm>
            <a:off x="5708004" y="3878418"/>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33" name="Rounded Rectangle 32"/>
          <p:cNvSpPr/>
          <p:nvPr/>
        </p:nvSpPr>
        <p:spPr>
          <a:xfrm flipV="1">
            <a:off x="7089752" y="4140885"/>
            <a:ext cx="575048" cy="2314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612043" y="4079804"/>
            <a:ext cx="351378" cy="369332"/>
          </a:xfrm>
          <a:prstGeom prst="rect">
            <a:avLst/>
          </a:prstGeom>
          <a:noFill/>
        </p:spPr>
        <p:txBody>
          <a:bodyPr wrap="none" rtlCol="0">
            <a:spAutoFit/>
          </a:bodyPr>
          <a:lstStyle/>
          <a:p>
            <a:r>
              <a:rPr lang="en-US" b="1" dirty="0">
                <a:solidFill>
                  <a:srgbClr val="FFC000"/>
                </a:solidFill>
              </a:rPr>
              <a:t>D</a:t>
            </a:r>
          </a:p>
        </p:txBody>
      </p:sp>
      <p:sp>
        <p:nvSpPr>
          <p:cNvPr id="27" name="TextBox 26"/>
          <p:cNvSpPr txBox="1"/>
          <p:nvPr/>
        </p:nvSpPr>
        <p:spPr>
          <a:xfrm>
            <a:off x="8145439" y="2111609"/>
            <a:ext cx="351378" cy="369332"/>
          </a:xfrm>
          <a:prstGeom prst="rect">
            <a:avLst/>
          </a:prstGeom>
          <a:noFill/>
        </p:spPr>
        <p:txBody>
          <a:bodyPr wrap="none" rtlCol="0">
            <a:spAutoFit/>
          </a:bodyPr>
          <a:lstStyle/>
          <a:p>
            <a:r>
              <a:rPr lang="en-US" b="1" dirty="0">
                <a:solidFill>
                  <a:srgbClr val="00B900"/>
                </a:solidFill>
              </a:rPr>
              <a:t>C</a:t>
            </a:r>
          </a:p>
        </p:txBody>
      </p:sp>
    </p:spTree>
    <p:extLst>
      <p:ext uri="{BB962C8B-B14F-4D97-AF65-F5344CB8AC3E}">
        <p14:creationId xmlns:p14="http://schemas.microsoft.com/office/powerpoint/2010/main" val="14994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TURNING</a:t>
            </a:r>
            <a:endParaRPr lang="en-US" dirty="0"/>
          </a:p>
        </p:txBody>
      </p:sp>
      <p:sp>
        <p:nvSpPr>
          <p:cNvPr id="2" name="TextBox 1"/>
          <p:cNvSpPr txBox="1"/>
          <p:nvPr/>
        </p:nvSpPr>
        <p:spPr>
          <a:xfrm>
            <a:off x="2520462" y="28838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365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3584593" y="5364706"/>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9153" y="5350552"/>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6087" y="2251740"/>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PIVOT Vs. SPIN Turns</a:t>
            </a:r>
            <a:endParaRPr lang="en-US" dirty="0"/>
          </a:p>
        </p:txBody>
      </p:sp>
      <p:sp>
        <p:nvSpPr>
          <p:cNvPr id="6" name="TextBox 5"/>
          <p:cNvSpPr txBox="1"/>
          <p:nvPr/>
        </p:nvSpPr>
        <p:spPr>
          <a:xfrm>
            <a:off x="276087" y="977739"/>
            <a:ext cx="54978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dirty="0" smtClean="0">
                <a:solidFill>
                  <a:schemeClr val="tx1"/>
                </a:solidFill>
              </a:rPr>
              <a:t>180 Degree Pivot Turn</a:t>
            </a:r>
            <a:endParaRPr lang="en-US" b="1" dirty="0">
              <a:solidFill>
                <a:schemeClr val="tx1"/>
              </a:solidFill>
            </a:endParaRPr>
          </a:p>
        </p:txBody>
      </p:sp>
      <p:sp>
        <p:nvSpPr>
          <p:cNvPr id="7" name="TextBox 6"/>
          <p:cNvSpPr txBox="1"/>
          <p:nvPr/>
        </p:nvSpPr>
        <p:spPr>
          <a:xfrm>
            <a:off x="276087" y="3868344"/>
            <a:ext cx="54978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solidFill>
                  <a:schemeClr val="tx1"/>
                </a:solidFill>
              </a:rPr>
              <a:t>180 Degree Spin Turn</a:t>
            </a:r>
            <a:endParaRPr lang="en-US" b="1" dirty="0">
              <a:solidFill>
                <a:schemeClr val="tx1"/>
              </a:solidFill>
            </a:endParaRPr>
          </a:p>
        </p:txBody>
      </p:sp>
      <p:sp>
        <p:nvSpPr>
          <p:cNvPr id="8" name="TextBox 7"/>
          <p:cNvSpPr txBox="1"/>
          <p:nvPr/>
        </p:nvSpPr>
        <p:spPr>
          <a:xfrm>
            <a:off x="6115189" y="1255771"/>
            <a:ext cx="2805025" cy="4524316"/>
          </a:xfrm>
          <a:prstGeom prst="rect">
            <a:avLst/>
          </a:prstGeom>
          <a:noFill/>
        </p:spPr>
        <p:txBody>
          <a:bodyPr wrap="square" rtlCol="0">
            <a:spAutoFit/>
          </a:bodyPr>
          <a:lstStyle/>
          <a:p>
            <a:r>
              <a:rPr lang="en-US" dirty="0" smtClean="0"/>
              <a:t>Notice where the robot ends in both pictures after a 180 degree turn. </a:t>
            </a:r>
          </a:p>
          <a:p>
            <a:endParaRPr lang="en-US" dirty="0"/>
          </a:p>
          <a:p>
            <a:r>
              <a:rPr lang="en-US" dirty="0" smtClean="0"/>
              <a:t>In the Spin Turn, the robot moves a lot less and that makes Spin Turns are great for tight positions. Spin turns tend to be a bit faster but also a little less accurate.</a:t>
            </a:r>
          </a:p>
          <a:p>
            <a:endParaRPr lang="en-US" dirty="0"/>
          </a:p>
          <a:p>
            <a:r>
              <a:rPr lang="en-US" dirty="0" smtClean="0"/>
              <a:t>So when you need to make turns, you should decide which turn is best for you!</a:t>
            </a:r>
          </a:p>
        </p:txBody>
      </p:sp>
      <p:grpSp>
        <p:nvGrpSpPr>
          <p:cNvPr id="10" name="Group 9"/>
          <p:cNvGrpSpPr/>
          <p:nvPr/>
        </p:nvGrpSpPr>
        <p:grpSpPr>
          <a:xfrm rot="10800000">
            <a:off x="4133980" y="4741368"/>
            <a:ext cx="1164830" cy="1126313"/>
            <a:chOff x="6507215" y="1439970"/>
            <a:chExt cx="1164830" cy="1407778"/>
          </a:xfrm>
        </p:grpSpPr>
        <p:grpSp>
          <p:nvGrpSpPr>
            <p:cNvPr id="11" name="Group 10"/>
            <p:cNvGrpSpPr/>
            <p:nvPr/>
          </p:nvGrpSpPr>
          <p:grpSpPr>
            <a:xfrm rot="5400000">
              <a:off x="6518632" y="1512901"/>
              <a:ext cx="1141996" cy="1164830"/>
              <a:chOff x="6310708" y="2223670"/>
              <a:chExt cx="809489" cy="898563"/>
            </a:xfrm>
          </p:grpSpPr>
          <p:sp>
            <p:nvSpPr>
              <p:cNvPr id="14" name="Rounded Rectangle 13"/>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6" name="Rounded Rectangle 1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Oval 1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13" name="TextBox 12"/>
            <p:cNvSpPr txBox="1"/>
            <p:nvPr/>
          </p:nvSpPr>
          <p:spPr>
            <a:xfrm rot="10800000">
              <a:off x="7102544" y="2478417"/>
              <a:ext cx="465620" cy="369331"/>
            </a:xfrm>
            <a:prstGeom prst="rect">
              <a:avLst/>
            </a:prstGeom>
            <a:noFill/>
          </p:spPr>
          <p:txBody>
            <a:bodyPr wrap="square" rtlCol="0">
              <a:spAutoFit/>
            </a:bodyPr>
            <a:lstStyle/>
            <a:p>
              <a:r>
                <a:rPr lang="en-US" dirty="0" smtClean="0"/>
                <a:t>C</a:t>
              </a:r>
              <a:endParaRPr lang="en-US" dirty="0"/>
            </a:p>
          </p:txBody>
        </p:sp>
      </p:grpSp>
      <p:sp>
        <p:nvSpPr>
          <p:cNvPr id="26" name="TextBox 25"/>
          <p:cNvSpPr txBox="1"/>
          <p:nvPr/>
        </p:nvSpPr>
        <p:spPr>
          <a:xfrm>
            <a:off x="457200" y="4373571"/>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27" name="TextBox 26"/>
          <p:cNvSpPr txBox="1"/>
          <p:nvPr/>
        </p:nvSpPr>
        <p:spPr>
          <a:xfrm>
            <a:off x="3894082" y="4375841"/>
            <a:ext cx="1708440" cy="370199"/>
          </a:xfrm>
          <a:prstGeom prst="rect">
            <a:avLst/>
          </a:prstGeom>
          <a:noFill/>
        </p:spPr>
        <p:txBody>
          <a:bodyPr wrap="square" rtlCol="0">
            <a:spAutoFit/>
          </a:bodyPr>
          <a:lstStyle/>
          <a:p>
            <a:pPr algn="ctr"/>
            <a:r>
              <a:rPr lang="en-US" dirty="0" smtClean="0"/>
              <a:t>End Position</a:t>
            </a:r>
            <a:endParaRPr lang="en-US" dirty="0"/>
          </a:p>
        </p:txBody>
      </p:sp>
      <p:sp>
        <p:nvSpPr>
          <p:cNvPr id="28" name="TextBox 27"/>
          <p:cNvSpPr txBox="1"/>
          <p:nvPr/>
        </p:nvSpPr>
        <p:spPr>
          <a:xfrm>
            <a:off x="2482172" y="5404910"/>
            <a:ext cx="1339047" cy="923330"/>
          </a:xfrm>
          <a:prstGeom prst="rect">
            <a:avLst/>
          </a:prstGeom>
          <a:noFill/>
        </p:spPr>
        <p:txBody>
          <a:bodyPr wrap="square" rtlCol="0">
            <a:spAutoFit/>
          </a:bodyPr>
          <a:lstStyle/>
          <a:p>
            <a:pPr algn="ctr"/>
            <a:r>
              <a:rPr lang="en-US" dirty="0" smtClean="0"/>
              <a:t>Motors </a:t>
            </a:r>
          </a:p>
          <a:p>
            <a:pPr algn="ctr"/>
            <a:r>
              <a:rPr lang="en-US" dirty="0" smtClean="0"/>
              <a:t>B and C Move</a:t>
            </a:r>
            <a:endParaRPr lang="en-US" dirty="0"/>
          </a:p>
        </p:txBody>
      </p:sp>
      <p:grpSp>
        <p:nvGrpSpPr>
          <p:cNvPr id="38" name="Group 37"/>
          <p:cNvGrpSpPr/>
          <p:nvPr/>
        </p:nvGrpSpPr>
        <p:grpSpPr>
          <a:xfrm rot="10800000">
            <a:off x="4051860" y="2570197"/>
            <a:ext cx="1164830" cy="1120703"/>
            <a:chOff x="6507215" y="1439970"/>
            <a:chExt cx="1164830" cy="1428169"/>
          </a:xfrm>
        </p:grpSpPr>
        <p:grpSp>
          <p:nvGrpSpPr>
            <p:cNvPr id="39" name="Group 38"/>
            <p:cNvGrpSpPr/>
            <p:nvPr/>
          </p:nvGrpSpPr>
          <p:grpSpPr>
            <a:xfrm rot="5400000">
              <a:off x="6518632" y="1512901"/>
              <a:ext cx="1141996" cy="1164830"/>
              <a:chOff x="6310708" y="2223670"/>
              <a:chExt cx="809489" cy="898563"/>
            </a:xfrm>
          </p:grpSpPr>
          <p:sp>
            <p:nvSpPr>
              <p:cNvPr id="42" name="Rounded Rectangle 41"/>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rot="10800000">
              <a:off x="7102544" y="2498808"/>
              <a:ext cx="465620" cy="369331"/>
            </a:xfrm>
            <a:prstGeom prst="rect">
              <a:avLst/>
            </a:prstGeom>
            <a:noFill/>
          </p:spPr>
          <p:txBody>
            <a:bodyPr wrap="square" rtlCol="0">
              <a:spAutoFit/>
            </a:bodyPr>
            <a:lstStyle/>
            <a:p>
              <a:r>
                <a:rPr lang="en-US" dirty="0" smtClean="0"/>
                <a:t>C</a:t>
              </a:r>
              <a:endParaRPr lang="en-US" dirty="0"/>
            </a:p>
          </p:txBody>
        </p:sp>
      </p:grpSp>
      <p:sp>
        <p:nvSpPr>
          <p:cNvPr id="46" name="TextBox 45"/>
          <p:cNvSpPr txBox="1"/>
          <p:nvPr/>
        </p:nvSpPr>
        <p:spPr>
          <a:xfrm>
            <a:off x="2342777" y="2331936"/>
            <a:ext cx="1339047" cy="646331"/>
          </a:xfrm>
          <a:prstGeom prst="rect">
            <a:avLst/>
          </a:prstGeom>
          <a:noFill/>
        </p:spPr>
        <p:txBody>
          <a:bodyPr wrap="square" rtlCol="0">
            <a:spAutoFit/>
          </a:bodyPr>
          <a:lstStyle/>
          <a:p>
            <a:pPr algn="ctr"/>
            <a:r>
              <a:rPr lang="en-US" dirty="0" smtClean="0"/>
              <a:t>Motor </a:t>
            </a:r>
          </a:p>
          <a:p>
            <a:pPr algn="ctr"/>
            <a:r>
              <a:rPr lang="en-US" dirty="0" smtClean="0"/>
              <a:t>B Moves</a:t>
            </a:r>
            <a:endParaRPr lang="en-US" dirty="0"/>
          </a:p>
        </p:txBody>
      </p:sp>
      <p:sp>
        <p:nvSpPr>
          <p:cNvPr id="50" name="TextBox 49"/>
          <p:cNvSpPr txBox="1"/>
          <p:nvPr/>
        </p:nvSpPr>
        <p:spPr>
          <a:xfrm>
            <a:off x="457200" y="2918543"/>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51" name="TextBox 50"/>
          <p:cNvSpPr txBox="1"/>
          <p:nvPr/>
        </p:nvSpPr>
        <p:spPr>
          <a:xfrm>
            <a:off x="3894858" y="1725371"/>
            <a:ext cx="1708440" cy="370199"/>
          </a:xfrm>
          <a:prstGeom prst="rect">
            <a:avLst/>
          </a:prstGeom>
          <a:noFill/>
        </p:spPr>
        <p:txBody>
          <a:bodyPr wrap="square" rtlCol="0">
            <a:spAutoFit/>
          </a:bodyPr>
          <a:lstStyle/>
          <a:p>
            <a:pPr algn="ctr"/>
            <a:r>
              <a:rPr lang="en-US" dirty="0" smtClean="0"/>
              <a:t>End Position</a:t>
            </a:r>
            <a:endParaRPr lang="en-US" dirty="0"/>
          </a:p>
        </p:txBody>
      </p:sp>
      <p:grpSp>
        <p:nvGrpSpPr>
          <p:cNvPr id="89" name="Group 88"/>
          <p:cNvGrpSpPr/>
          <p:nvPr/>
        </p:nvGrpSpPr>
        <p:grpSpPr>
          <a:xfrm>
            <a:off x="892871" y="1619169"/>
            <a:ext cx="1386064" cy="1149437"/>
            <a:chOff x="892871" y="1599143"/>
            <a:chExt cx="1386064" cy="1464787"/>
          </a:xfrm>
        </p:grpSpPr>
        <p:grpSp>
          <p:nvGrpSpPr>
            <p:cNvPr id="30" name="Group 29"/>
            <p:cNvGrpSpPr/>
            <p:nvPr/>
          </p:nvGrpSpPr>
          <p:grpSpPr>
            <a:xfrm>
              <a:off x="892871" y="1599143"/>
              <a:ext cx="1199001" cy="1464787"/>
              <a:chOff x="6507213" y="1291726"/>
              <a:chExt cx="1199001" cy="1464787"/>
            </a:xfrm>
          </p:grpSpPr>
          <p:grpSp>
            <p:nvGrpSpPr>
              <p:cNvPr id="31" name="Group 30"/>
              <p:cNvGrpSpPr/>
              <p:nvPr/>
            </p:nvGrpSpPr>
            <p:grpSpPr>
              <a:xfrm rot="5400000">
                <a:off x="6518630" y="1512901"/>
                <a:ext cx="1141996" cy="1164830"/>
                <a:chOff x="6310708" y="2223671"/>
                <a:chExt cx="809489" cy="898563"/>
              </a:xfrm>
            </p:grpSpPr>
            <p:sp>
              <p:nvSpPr>
                <p:cNvPr id="34" name="Rounded Rectangle 3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3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33" name="TextBox 3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3" name="Curved Connector 52"/>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48829" y="4706212"/>
            <a:ext cx="1485589" cy="1155897"/>
            <a:chOff x="648829" y="4735413"/>
            <a:chExt cx="1485589" cy="1444755"/>
          </a:xfrm>
        </p:grpSpPr>
        <p:grpSp>
          <p:nvGrpSpPr>
            <p:cNvPr id="18" name="Group 17"/>
            <p:cNvGrpSpPr/>
            <p:nvPr/>
          </p:nvGrpSpPr>
          <p:grpSpPr>
            <a:xfrm>
              <a:off x="809518" y="4735413"/>
              <a:ext cx="1199001" cy="1444755"/>
              <a:chOff x="6507213" y="1311758"/>
              <a:chExt cx="1199001" cy="1444755"/>
            </a:xfrm>
          </p:grpSpPr>
          <p:grpSp>
            <p:nvGrpSpPr>
              <p:cNvPr id="19" name="Group 18"/>
              <p:cNvGrpSpPr/>
              <p:nvPr/>
            </p:nvGrpSpPr>
            <p:grpSpPr>
              <a:xfrm rot="5400000">
                <a:off x="6518630" y="1512901"/>
                <a:ext cx="1141996" cy="1164830"/>
                <a:chOff x="6310708" y="2223671"/>
                <a:chExt cx="809489" cy="898563"/>
              </a:xfrm>
            </p:grpSpPr>
            <p:sp>
              <p:nvSpPr>
                <p:cNvPr id="22" name="Rounded Rectangle 2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Rounded Rectangle 2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Oval 2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8" name="Curved Connector 57"/>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Curved Connector 76"/>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3393155" y="2219824"/>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120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Pivot and Spin turns</a:t>
            </a:r>
            <a:endParaRPr lang="en-US" dirty="0"/>
          </a:p>
        </p:txBody>
      </p:sp>
      <p:graphicFrame>
        <p:nvGraphicFramePr>
          <p:cNvPr id="5" name="Content Placeholder 4"/>
          <p:cNvGraphicFramePr>
            <a:graphicFrameLocks noGrp="1"/>
          </p:cNvGraphicFramePr>
          <p:nvPr>
            <p:ph idx="1"/>
            <p:extLst/>
          </p:nvPr>
        </p:nvGraphicFramePr>
        <p:xfrm>
          <a:off x="729916" y="1535189"/>
          <a:ext cx="7693293" cy="2713191"/>
        </p:xfrm>
        <a:graphic>
          <a:graphicData uri="http://schemas.openxmlformats.org/drawingml/2006/table">
            <a:tbl>
              <a:tblPr firstRow="1" bandRow="1">
                <a:tableStyleId>{69C7853C-536D-4A76-A0AE-DD22124D55A5}</a:tableStyleId>
              </a:tblPr>
              <a:tblGrid>
                <a:gridCol w="2028821"/>
                <a:gridCol w="1996362"/>
                <a:gridCol w="1770334"/>
                <a:gridCol w="1897776"/>
              </a:tblGrid>
              <a:tr h="503423">
                <a:tc gridSpan="4">
                  <a:txBody>
                    <a:bodyPr/>
                    <a:lstStyle/>
                    <a:p>
                      <a:pPr lvl="1" algn="ctr"/>
                      <a:r>
                        <a:rPr lang="en-US" dirty="0" smtClean="0"/>
                        <a:t>Steering Value</a:t>
                      </a:r>
                      <a:endParaRPr lang="en-US" dirty="0"/>
                    </a:p>
                  </a:txBody>
                  <a:tcPr>
                    <a:cell3D prstMaterial="dkEdge">
                      <a:bevel w="165100" prst="coolSlant"/>
                      <a:lightRig rig="flood" dir="t"/>
                    </a:cell3D>
                  </a:tcPr>
                </a:tc>
                <a:tc hMerge="1">
                  <a:txBody>
                    <a:bodyPr/>
                    <a:lstStyle/>
                    <a:p>
                      <a:pPr algn="dist"/>
                      <a:endParaRPr lang="en-US" dirty="0"/>
                    </a:p>
                  </a:txBody>
                  <a:tcPr/>
                </a:tc>
                <a:tc hMerge="1">
                  <a:txBody>
                    <a:bodyPr/>
                    <a:lstStyle/>
                    <a:p>
                      <a:pPr algn="dist"/>
                      <a:endParaRPr lang="en-US" dirty="0"/>
                    </a:p>
                  </a:txBody>
                  <a:tcPr/>
                </a:tc>
                <a:tc hMerge="1">
                  <a:txBody>
                    <a:bodyPr/>
                    <a:lstStyle/>
                    <a:p>
                      <a:pPr algn="dist"/>
                      <a:endParaRPr lang="en-US" dirty="0"/>
                    </a:p>
                  </a:txBody>
                  <a:tcPr/>
                </a:tc>
              </a:tr>
              <a:tr h="414596">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r>
              <a:tr h="1042585">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r>
              <a:tr h="752587">
                <a:tc>
                  <a:txBody>
                    <a:bodyPr/>
                    <a:lstStyle/>
                    <a:p>
                      <a:pPr algn="ctr"/>
                      <a:r>
                        <a:rPr lang="en-US" dirty="0" smtClean="0"/>
                        <a:t>Pivot Turn Right</a:t>
                      </a:r>
                    </a:p>
                  </a:txBody>
                  <a:tcPr>
                    <a:cell3D prstMaterial="dkEdge">
                      <a:bevel w="165100" prst="coolSlant"/>
                      <a:lightRig rig="flood" dir="t"/>
                    </a:cell3D>
                  </a:tcPr>
                </a:tc>
                <a:tc>
                  <a:txBody>
                    <a:bodyPr/>
                    <a:lstStyle/>
                    <a:p>
                      <a:pPr algn="ctr"/>
                      <a:r>
                        <a:rPr lang="en-US" dirty="0" smtClean="0"/>
                        <a:t>Pivot Turn Left</a:t>
                      </a:r>
                      <a:endParaRPr lang="en-US" dirty="0"/>
                    </a:p>
                  </a:txBody>
                  <a:tcPr>
                    <a:cell3D prstMaterial="dkEdge">
                      <a:bevel w="165100" prst="coolSlant"/>
                      <a:lightRig rig="flood" dir="t"/>
                    </a:cell3D>
                  </a:tcPr>
                </a:tc>
                <a:tc>
                  <a:txBody>
                    <a:bodyPr/>
                    <a:lstStyle/>
                    <a:p>
                      <a:pPr algn="ctr"/>
                      <a:r>
                        <a:rPr lang="en-US" dirty="0" smtClean="0"/>
                        <a:t>Spin Turn Right</a:t>
                      </a:r>
                      <a:endParaRPr lang="en-US" dirty="0"/>
                    </a:p>
                  </a:txBody>
                  <a:tcPr>
                    <a:cell3D prstMaterial="dkEdge">
                      <a:bevel w="165100" prst="coolSlant"/>
                      <a:lightRig rig="flood" dir="t"/>
                    </a:cell3D>
                  </a:tcPr>
                </a:tc>
                <a:tc>
                  <a:txBody>
                    <a:bodyPr/>
                    <a:lstStyle/>
                    <a:p>
                      <a:pPr algn="ctr"/>
                      <a:r>
                        <a:rPr lang="en-US" dirty="0" smtClean="0"/>
                        <a:t>Spin</a:t>
                      </a:r>
                      <a:r>
                        <a:rPr lang="en-US" baseline="0" dirty="0" smtClean="0"/>
                        <a:t> Turn Left</a:t>
                      </a:r>
                      <a:endParaRPr lang="en-US" dirty="0"/>
                    </a:p>
                  </a:txBody>
                  <a:tcPr>
                    <a:cell3D prstMaterial="dkEdge">
                      <a:bevel w="165100" prst="coolSlant"/>
                      <a:lightRig rig="flood" dir="t"/>
                    </a:cell3D>
                  </a:tcPr>
                </a:tc>
              </a:tr>
            </a:tbl>
          </a:graphicData>
        </a:graphic>
      </p:graphicFrame>
      <p:pic>
        <p:nvPicPr>
          <p:cNvPr id="13" name="Picture 12"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53315" y="4478540"/>
            <a:ext cx="2846057" cy="1572108"/>
          </a:xfrm>
          <a:prstGeom prst="rect">
            <a:avLst/>
          </a:prstGeom>
        </p:spPr>
      </p:pic>
      <p:sp>
        <p:nvSpPr>
          <p:cNvPr id="14" name="Oval 13"/>
          <p:cNvSpPr/>
          <p:nvPr/>
        </p:nvSpPr>
        <p:spPr>
          <a:xfrm flipV="1">
            <a:off x="3856092" y="4876150"/>
            <a:ext cx="376001" cy="10073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79020" y="6050648"/>
            <a:ext cx="3160916" cy="369332"/>
          </a:xfrm>
          <a:prstGeom prst="rect">
            <a:avLst/>
          </a:prstGeom>
          <a:noFill/>
        </p:spPr>
        <p:txBody>
          <a:bodyPr wrap="square" rtlCol="0">
            <a:spAutoFit/>
          </a:bodyPr>
          <a:lstStyle/>
          <a:p>
            <a:r>
              <a:rPr lang="en-US" dirty="0" smtClean="0"/>
              <a:t>Change Steering value here</a:t>
            </a:r>
            <a:endParaRPr lang="en-US" dirty="0"/>
          </a:p>
        </p:txBody>
      </p:sp>
      <p:grpSp>
        <p:nvGrpSpPr>
          <p:cNvPr id="10" name="Group 9"/>
          <p:cNvGrpSpPr/>
          <p:nvPr/>
        </p:nvGrpSpPr>
        <p:grpSpPr>
          <a:xfrm>
            <a:off x="1291186" y="2383237"/>
            <a:ext cx="1144819" cy="1069096"/>
            <a:chOff x="892871" y="1572048"/>
            <a:chExt cx="1386064" cy="1452220"/>
          </a:xfrm>
        </p:grpSpPr>
        <p:grpSp>
          <p:nvGrpSpPr>
            <p:cNvPr id="11" name="Group 10"/>
            <p:cNvGrpSpPr/>
            <p:nvPr/>
          </p:nvGrpSpPr>
          <p:grpSpPr>
            <a:xfrm>
              <a:off x="892871" y="1572048"/>
              <a:ext cx="1199001" cy="1452220"/>
              <a:chOff x="6507213" y="1264631"/>
              <a:chExt cx="1199001" cy="1452220"/>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Oval 2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04218" y="1264631"/>
                <a:ext cx="465619"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5" y="2347519"/>
                <a:ext cx="465619" cy="369332"/>
              </a:xfrm>
              <a:prstGeom prst="rect">
                <a:avLst/>
              </a:prstGeom>
              <a:noFill/>
            </p:spPr>
            <p:txBody>
              <a:bodyPr wrap="square" rtlCol="0">
                <a:spAutoFit/>
              </a:bodyPr>
              <a:lstStyle/>
              <a:p>
                <a:r>
                  <a:rPr lang="en-US" dirty="0" smtClean="0"/>
                  <a:t>C</a:t>
                </a:r>
                <a:endParaRPr lang="en-US" dirty="0"/>
              </a:p>
            </p:txBody>
          </p:sp>
        </p:grpSp>
        <p:cxnSp>
          <p:nvCxnSpPr>
            <p:cNvPr id="12" name="Curved Connector 11"/>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4981721" y="2416271"/>
            <a:ext cx="1302446" cy="1045659"/>
            <a:chOff x="648829" y="4659819"/>
            <a:chExt cx="1485589" cy="1520349"/>
          </a:xfrm>
        </p:grpSpPr>
        <p:grpSp>
          <p:nvGrpSpPr>
            <p:cNvPr id="26" name="Group 25"/>
            <p:cNvGrpSpPr/>
            <p:nvPr/>
          </p:nvGrpSpPr>
          <p:grpSpPr>
            <a:xfrm>
              <a:off x="809518" y="4659819"/>
              <a:ext cx="1199001" cy="1520349"/>
              <a:chOff x="6507213" y="1236164"/>
              <a:chExt cx="1199001" cy="1520349"/>
            </a:xfrm>
          </p:grpSpPr>
          <p:grpSp>
            <p:nvGrpSpPr>
              <p:cNvPr id="29" name="Group 28"/>
              <p:cNvGrpSpPr/>
              <p:nvPr/>
            </p:nvGrpSpPr>
            <p:grpSpPr>
              <a:xfrm rot="5400000">
                <a:off x="6518630" y="1512901"/>
                <a:ext cx="1141996" cy="1164830"/>
                <a:chOff x="6310708" y="2223671"/>
                <a:chExt cx="809489" cy="898563"/>
              </a:xfrm>
            </p:grpSpPr>
            <p:sp>
              <p:nvSpPr>
                <p:cNvPr id="32" name="Rounded Rectangle 3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16809" y="1236164"/>
                <a:ext cx="465620"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7" name="Curved Connector 26"/>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270002" y="2392632"/>
            <a:ext cx="990314" cy="1082863"/>
            <a:chOff x="6507213" y="1285591"/>
            <a:chExt cx="1199001" cy="1470922"/>
          </a:xfrm>
        </p:grpSpPr>
        <p:grpSp>
          <p:nvGrpSpPr>
            <p:cNvPr id="39" name="Group 38"/>
            <p:cNvGrpSpPr/>
            <p:nvPr/>
          </p:nvGrpSpPr>
          <p:grpSpPr>
            <a:xfrm rot="5400000">
              <a:off x="6518630" y="1512901"/>
              <a:ext cx="1141996" cy="1164830"/>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7216809" y="1285591"/>
              <a:ext cx="465619"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46" name="Curved Connector 45"/>
          <p:cNvCxnSpPr/>
          <p:nvPr/>
        </p:nvCxnSpPr>
        <p:spPr>
          <a:xfrm flipV="1">
            <a:off x="4206427" y="310282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739936" y="2391265"/>
            <a:ext cx="1192067" cy="1016461"/>
            <a:chOff x="648830" y="4702271"/>
            <a:chExt cx="1359689" cy="1477897"/>
          </a:xfrm>
        </p:grpSpPr>
        <p:grpSp>
          <p:nvGrpSpPr>
            <p:cNvPr id="48" name="Group 47"/>
            <p:cNvGrpSpPr/>
            <p:nvPr/>
          </p:nvGrpSpPr>
          <p:grpSpPr>
            <a:xfrm>
              <a:off x="809518" y="4702271"/>
              <a:ext cx="1199001" cy="1477897"/>
              <a:chOff x="6507213" y="1278616"/>
              <a:chExt cx="1199001" cy="1477897"/>
            </a:xfrm>
          </p:grpSpPr>
          <p:grpSp>
            <p:nvGrpSpPr>
              <p:cNvPr id="51" name="Group 50"/>
              <p:cNvGrpSpPr/>
              <p:nvPr/>
            </p:nvGrpSpPr>
            <p:grpSpPr>
              <a:xfrm rot="5400000">
                <a:off x="6518630" y="1512901"/>
                <a:ext cx="1141996" cy="1164830"/>
                <a:chOff x="6310708" y="2223671"/>
                <a:chExt cx="809489" cy="898563"/>
              </a:xfrm>
            </p:grpSpPr>
            <p:sp>
              <p:nvSpPr>
                <p:cNvPr id="54" name="Rounded Rectangle 5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6" name="Rounded Rectangle 5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7" name="Oval 5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7216809" y="1278616"/>
                <a:ext cx="465620" cy="369332"/>
              </a:xfrm>
              <a:prstGeom prst="rect">
                <a:avLst/>
              </a:prstGeom>
              <a:noFill/>
            </p:spPr>
            <p:txBody>
              <a:bodyPr wrap="square" rtlCol="0">
                <a:spAutoFit/>
              </a:bodyPr>
              <a:lstStyle/>
              <a:p>
                <a:r>
                  <a:rPr lang="en-US" dirty="0" smtClean="0"/>
                  <a:t>B</a:t>
                </a:r>
                <a:endParaRPr lang="en-US" dirty="0"/>
              </a:p>
            </p:txBody>
          </p:sp>
          <p:sp>
            <p:nvSpPr>
              <p:cNvPr id="53" name="TextBox 5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0" name="Curved Connector 49"/>
            <p:cNvCxnSpPr/>
            <p:nvPr/>
          </p:nvCxnSpPr>
          <p:spPr>
            <a:xfrm rot="5400000">
              <a:off x="579473" y="5071186"/>
              <a:ext cx="566668" cy="427953"/>
            </a:xfrm>
            <a:prstGeom prst="curvedConnector3">
              <a:avLst>
                <a:gd name="adj1" fmla="val 50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8" name="Curved Connector 57"/>
          <p:cNvCxnSpPr/>
          <p:nvPr/>
        </p:nvCxnSpPr>
        <p:spPr>
          <a:xfrm flipV="1">
            <a:off x="7865480" y="301737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ight Arrow 3"/>
          <p:cNvSpPr/>
          <p:nvPr/>
        </p:nvSpPr>
        <p:spPr>
          <a:xfrm>
            <a:off x="1051560" y="4693920"/>
            <a:ext cx="1894840" cy="1061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Move Steering Block</a:t>
            </a:r>
            <a:endParaRPr lang="en-US" sz="1600" dirty="0">
              <a:solidFill>
                <a:schemeClr val="tx1"/>
              </a:solidFill>
            </a:endParaRPr>
          </a:p>
        </p:txBody>
      </p:sp>
    </p:spTree>
    <p:extLst>
      <p:ext uri="{BB962C8B-B14F-4D97-AF65-F5344CB8AC3E}">
        <p14:creationId xmlns:p14="http://schemas.microsoft.com/office/powerpoint/2010/main" val="338261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Pivot turn for 90 DEGREES</a:t>
            </a:r>
            <a:endParaRPr lang="en-US" dirty="0"/>
          </a:p>
        </p:txBody>
      </p:sp>
      <p:sp>
        <p:nvSpPr>
          <p:cNvPr id="3" name="Content Placeholder 2"/>
          <p:cNvSpPr>
            <a:spLocks noGrp="1"/>
          </p:cNvSpPr>
          <p:nvPr>
            <p:ph idx="1"/>
          </p:nvPr>
        </p:nvSpPr>
        <p:spPr>
          <a:xfrm>
            <a:off x="457200" y="1600200"/>
            <a:ext cx="8229600" cy="4999419"/>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4025" y="2168506"/>
            <a:ext cx="2846057" cy="1572108"/>
          </a:xfrm>
          <a:prstGeom prst="rect">
            <a:avLst/>
          </a:prstGeom>
        </p:spPr>
      </p:pic>
      <p:sp>
        <p:nvSpPr>
          <p:cNvPr id="8" name="Right Arrow 7"/>
          <p:cNvSpPr/>
          <p:nvPr/>
        </p:nvSpPr>
        <p:spPr>
          <a:xfrm>
            <a:off x="6214186" y="2621445"/>
            <a:ext cx="884050" cy="610153"/>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1579" y="4619249"/>
            <a:ext cx="7355814" cy="1200328"/>
          </a:xfrm>
          <a:prstGeom prst="rect">
            <a:avLst/>
          </a:prstGeom>
        </p:spPr>
        <p:txBody>
          <a:bodyPr wrap="square">
            <a:spAutoFit/>
          </a:bodyPr>
          <a:lstStyle/>
          <a:p>
            <a:r>
              <a:rPr lang="en-US" sz="2400" dirty="0" smtClean="0">
                <a:solidFill>
                  <a:srgbClr val="FF0000"/>
                </a:solidFill>
              </a:rPr>
              <a:t>Program your robot to turn 90 degrees....Does </a:t>
            </a:r>
            <a:r>
              <a:rPr lang="en-US" sz="2400" dirty="0">
                <a:solidFill>
                  <a:srgbClr val="FF0000"/>
                </a:solidFill>
              </a:rPr>
              <a:t>the robot </a:t>
            </a:r>
            <a:r>
              <a:rPr lang="en-US" sz="2400" dirty="0" smtClean="0">
                <a:solidFill>
                  <a:srgbClr val="FF0000"/>
                </a:solidFill>
              </a:rPr>
              <a:t>actually turn </a:t>
            </a:r>
            <a:r>
              <a:rPr lang="en-US" sz="2400" dirty="0">
                <a:solidFill>
                  <a:srgbClr val="FF0000"/>
                </a:solidFill>
              </a:rPr>
              <a:t>90 </a:t>
            </a:r>
            <a:r>
              <a:rPr lang="en-US" sz="2400" dirty="0" smtClean="0">
                <a:solidFill>
                  <a:srgbClr val="FF0000"/>
                </a:solidFill>
              </a:rPr>
              <a:t>degrees if you just pick 90 degrees for distance?</a:t>
            </a:r>
            <a:endParaRPr lang="en-US" sz="2400" dirty="0">
              <a:solidFill>
                <a:srgbClr val="FF0000"/>
              </a:solidFill>
            </a:endParaRPr>
          </a:p>
        </p:txBody>
      </p:sp>
      <p:cxnSp>
        <p:nvCxnSpPr>
          <p:cNvPr id="15" name="Straight Arrow Connector 14"/>
          <p:cNvCxnSpPr/>
          <p:nvPr/>
        </p:nvCxnSpPr>
        <p:spPr>
          <a:xfrm flipH="1" flipV="1">
            <a:off x="2860261" y="3448087"/>
            <a:ext cx="927652" cy="1068696"/>
          </a:xfrm>
          <a:prstGeom prst="straightConnector1">
            <a:avLst/>
          </a:prstGeom>
          <a:ln w="38100" cmpd="sng">
            <a:solidFill>
              <a:srgbClr val="D1282E"/>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33741" y="1282413"/>
            <a:ext cx="3012848" cy="374207"/>
          </a:xfrm>
          <a:prstGeom prst="rect">
            <a:avLst/>
          </a:prstGeom>
        </p:spPr>
      </p:pic>
      <p:sp>
        <p:nvSpPr>
          <p:cNvPr id="14" name="Oval 13"/>
          <p:cNvSpPr/>
          <p:nvPr/>
        </p:nvSpPr>
        <p:spPr>
          <a:xfrm>
            <a:off x="2087217" y="2926522"/>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495941" y="2270758"/>
            <a:ext cx="1386064" cy="1371767"/>
            <a:chOff x="892871" y="1692163"/>
            <a:chExt cx="1386064" cy="1371767"/>
          </a:xfrm>
        </p:grpSpPr>
        <p:grpSp>
          <p:nvGrpSpPr>
            <p:cNvPr id="16" name="Group 15"/>
            <p:cNvGrpSpPr/>
            <p:nvPr/>
          </p:nvGrpSpPr>
          <p:grpSpPr>
            <a:xfrm>
              <a:off x="892871" y="1692163"/>
              <a:ext cx="1199001" cy="1371767"/>
              <a:chOff x="6507213" y="1384746"/>
              <a:chExt cx="1199001" cy="1371767"/>
            </a:xfrm>
          </p:grpSpPr>
          <p:grpSp>
            <p:nvGrpSpPr>
              <p:cNvPr id="20" name="Group 19"/>
              <p:cNvGrpSpPr/>
              <p:nvPr/>
            </p:nvGrpSpPr>
            <p:grpSpPr>
              <a:xfrm rot="5400000">
                <a:off x="6518630" y="1512901"/>
                <a:ext cx="1141996" cy="1164830"/>
                <a:chOff x="6310708" y="2223671"/>
                <a:chExt cx="809489" cy="898563"/>
              </a:xfrm>
            </p:grpSpPr>
            <p:sp>
              <p:nvSpPr>
                <p:cNvPr id="23" name="Rounded Rectangle 2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2" name="TextBox 2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8" name="Curved Connector 17"/>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5400000">
            <a:off x="7354057" y="2240817"/>
            <a:ext cx="1199001" cy="1371767"/>
            <a:chOff x="6507213" y="1384746"/>
            <a:chExt cx="1199001" cy="1371767"/>
          </a:xfrm>
        </p:grpSpPr>
        <p:grpSp>
          <p:nvGrpSpPr>
            <p:cNvPr id="30" name="Group 29"/>
            <p:cNvGrpSpPr/>
            <p:nvPr/>
          </p:nvGrpSpPr>
          <p:grpSpPr>
            <a:xfrm rot="5400000">
              <a:off x="6518630" y="1512901"/>
              <a:ext cx="1141996" cy="1164830"/>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TextBox 6"/>
          <p:cNvSpPr txBox="1"/>
          <p:nvPr/>
        </p:nvSpPr>
        <p:spPr>
          <a:xfrm>
            <a:off x="6301774" y="2042855"/>
            <a:ext cx="647007" cy="646331"/>
          </a:xfrm>
          <a:prstGeom prst="rect">
            <a:avLst/>
          </a:prstGeom>
          <a:noFill/>
        </p:spPr>
        <p:txBody>
          <a:bodyPr wrap="square" rtlCol="0">
            <a:spAutoFit/>
          </a:bodyPr>
          <a:lstStyle/>
          <a:p>
            <a:r>
              <a:rPr lang="en-US" sz="3600" dirty="0" smtClean="0"/>
              <a:t>?</a:t>
            </a:r>
            <a:endParaRPr lang="en-US" sz="3600" dirty="0"/>
          </a:p>
        </p:txBody>
      </p:sp>
      <p:sp>
        <p:nvSpPr>
          <p:cNvPr id="4" name="TextBox 3"/>
          <p:cNvSpPr txBox="1"/>
          <p:nvPr/>
        </p:nvSpPr>
        <p:spPr>
          <a:xfrm>
            <a:off x="3622040" y="5419331"/>
            <a:ext cx="2748280" cy="615553"/>
          </a:xfrm>
          <a:prstGeom prst="rect">
            <a:avLst/>
          </a:prstGeom>
          <a:noFill/>
        </p:spPr>
        <p:txBody>
          <a:bodyPr wrap="square" rtlCol="0">
            <a:spAutoFit/>
          </a:bodyPr>
          <a:lstStyle/>
          <a:p>
            <a:r>
              <a:rPr lang="en-US" dirty="0" smtClean="0"/>
              <a:t>Ans. NO! </a:t>
            </a:r>
            <a:r>
              <a:rPr lang="en-US" sz="1600" dirty="0" smtClean="0"/>
              <a:t>Solution on next page</a:t>
            </a:r>
            <a:endParaRPr lang="en-US" dirty="0"/>
          </a:p>
        </p:txBody>
      </p:sp>
    </p:spTree>
    <p:extLst>
      <p:ext uri="{BB962C8B-B14F-4D97-AF65-F5344CB8AC3E}">
        <p14:creationId xmlns:p14="http://schemas.microsoft.com/office/powerpoint/2010/main" val="7690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GAME</a:t>
            </a:r>
          </a:p>
        </p:txBody>
      </p:sp>
    </p:spTree>
    <p:extLst>
      <p:ext uri="{BB962C8B-B14F-4D97-AF65-F5344CB8AC3E}">
        <p14:creationId xmlns:p14="http://schemas.microsoft.com/office/powerpoint/2010/main" val="19437485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you make the robot turn 90 degrees?</a:t>
            </a:r>
            <a:endParaRPr lang="en-US" dirty="0"/>
          </a:p>
        </p:txBody>
      </p:sp>
      <p:sp>
        <p:nvSpPr>
          <p:cNvPr id="3" name="Content Placeholder 2"/>
          <p:cNvSpPr>
            <a:spLocks noGrp="1"/>
          </p:cNvSpPr>
          <p:nvPr>
            <p:ph idx="1"/>
          </p:nvPr>
        </p:nvSpPr>
        <p:spPr/>
        <p:txBody>
          <a:bodyPr/>
          <a:lstStyle/>
          <a:p>
            <a:r>
              <a:rPr lang="en-US" sz="3200" dirty="0" smtClean="0"/>
              <a:t>Ans. Try using the port view to measure the turn and then input the correct number of degrees.</a:t>
            </a:r>
          </a:p>
          <a:p>
            <a:endParaRPr lang="en-US" dirty="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5239" y="4339196"/>
            <a:ext cx="3543904" cy="1957585"/>
          </a:xfrm>
          <a:prstGeom prst="rect">
            <a:avLst/>
          </a:prstGeom>
        </p:spPr>
      </p:pic>
      <p:pic>
        <p:nvPicPr>
          <p:cNvPr id="7" name="Picture 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3843896"/>
            <a:ext cx="3987800" cy="495300"/>
          </a:xfrm>
          <a:prstGeom prst="rect">
            <a:avLst/>
          </a:prstGeom>
        </p:spPr>
      </p:pic>
      <p:sp>
        <p:nvSpPr>
          <p:cNvPr id="8" name="Oval 7"/>
          <p:cNvSpPr/>
          <p:nvPr/>
        </p:nvSpPr>
        <p:spPr>
          <a:xfrm>
            <a:off x="2606762" y="5312071"/>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5055896" y="3594722"/>
            <a:ext cx="3271738" cy="2392124"/>
          </a:xfrm>
          <a:prstGeom prst="rect">
            <a:avLst/>
          </a:prstGeom>
        </p:spPr>
      </p:pic>
    </p:spTree>
    <p:extLst>
      <p:ext uri="{BB962C8B-B14F-4D97-AF65-F5344CB8AC3E}">
        <p14:creationId xmlns:p14="http://schemas.microsoft.com/office/powerpoint/2010/main" val="178950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CHALLENGES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pPr marL="342900" indent="-342900">
              <a:buFont typeface="Arial" panose="020B0604020202020204" pitchFamily="34" charset="0"/>
              <a:buChar char="•"/>
            </a:pPr>
            <a:r>
              <a:rPr lang="en-US" b="0" dirty="0" smtClean="0"/>
              <a:t>Your robot baseball player must run to second base, </a:t>
            </a:r>
            <a:r>
              <a:rPr lang="en-US" b="0" dirty="0" smtClean="0">
                <a:solidFill>
                  <a:srgbClr val="FF0000"/>
                </a:solidFill>
              </a:rPr>
              <a:t>turn around</a:t>
            </a:r>
            <a:r>
              <a:rPr lang="en-US" b="0" dirty="0" smtClean="0"/>
              <a:t> and come back to first.</a:t>
            </a:r>
          </a:p>
          <a:p>
            <a:pPr marL="342900" indent="-342900">
              <a:buFont typeface="Arial" panose="020B0604020202020204" pitchFamily="34" charset="0"/>
              <a:buChar char="•"/>
            </a:pPr>
            <a:r>
              <a:rPr lang="en-US" b="0" dirty="0" smtClean="0"/>
              <a:t>Go straight. Turn 180 degrees and return to the same spot.</a:t>
            </a:r>
          </a:p>
        </p:txBody>
      </p:sp>
      <p:grpSp>
        <p:nvGrpSpPr>
          <p:cNvPr id="17" name="Group 16"/>
          <p:cNvGrpSpPr/>
          <p:nvPr/>
        </p:nvGrpSpPr>
        <p:grpSpPr>
          <a:xfrm>
            <a:off x="741879" y="3987992"/>
            <a:ext cx="1716544" cy="2159083"/>
            <a:chOff x="741879" y="3987992"/>
            <a:chExt cx="1716544" cy="2159083"/>
          </a:xfrm>
        </p:grpSpPr>
        <p:sp>
          <p:nvSpPr>
            <p:cNvPr id="6" name="Rectangle 5"/>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rot="18292411">
              <a:off x="1848335" y="5536987"/>
              <a:ext cx="572287" cy="647889"/>
              <a:chOff x="6517598" y="1384746"/>
              <a:chExt cx="1188616" cy="1371767"/>
            </a:xfrm>
          </p:grpSpPr>
          <p:grpSp>
            <p:nvGrpSpPr>
              <p:cNvPr id="8" name="Group 7"/>
              <p:cNvGrpSpPr/>
              <p:nvPr/>
            </p:nvGrpSpPr>
            <p:grpSpPr>
              <a:xfrm rot="5400000">
                <a:off x="6529015" y="1512901"/>
                <a:ext cx="1141996" cy="1164830"/>
                <a:chOff x="6310708" y="2215660"/>
                <a:chExt cx="809489" cy="898563"/>
              </a:xfrm>
            </p:grpSpPr>
            <p:sp>
              <p:nvSpPr>
                <p:cNvPr id="11" name="Rounded Rectangle 10"/>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10" name="TextBox 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6" name="Straight Arrow Connector 15"/>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Content Placeholder 2"/>
          <p:cNvSpPr txBox="1">
            <a:spLocks/>
          </p:cNvSpPr>
          <p:nvPr/>
        </p:nvSpPr>
        <p:spPr>
          <a:xfrm>
            <a:off x="282526" y="1353059"/>
            <a:ext cx="4100245" cy="2176955"/>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smtClean="0">
                <a:solidFill>
                  <a:srgbClr val="00B050"/>
                </a:solidFill>
              </a:rPr>
              <a:t>Challenge 1</a:t>
            </a:r>
          </a:p>
          <a:p>
            <a:pPr marL="342900" indent="-342900">
              <a:buFont typeface="Arial" panose="020B0604020202020204" pitchFamily="34" charset="0"/>
              <a:buChar char="•"/>
            </a:pPr>
            <a:r>
              <a:rPr lang="en-US" b="0" dirty="0" smtClean="0"/>
              <a:t>Your robot is a baseball player who has to run to all the bases and go back to home plate.</a:t>
            </a:r>
          </a:p>
          <a:p>
            <a:pPr marL="342900" indent="-342900">
              <a:buFont typeface="Arial" panose="020B0604020202020204" pitchFamily="34" charset="0"/>
              <a:buChar char="•"/>
            </a:pPr>
            <a:r>
              <a:rPr lang="en-US" b="0" dirty="0" smtClean="0"/>
              <a:t>Can you program your robot to move forward and then turn left?</a:t>
            </a:r>
          </a:p>
          <a:p>
            <a:pPr marL="342900" indent="-342900">
              <a:buFont typeface="Arial" panose="020B0604020202020204" pitchFamily="34" charset="0"/>
              <a:buChar char="•"/>
            </a:pPr>
            <a:r>
              <a:rPr lang="en-US" b="0" dirty="0" smtClean="0"/>
              <a:t>Use a square box or tape</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584553" y="3823941"/>
            <a:ext cx="1608587" cy="2648734"/>
            <a:chOff x="5584553" y="3823941"/>
            <a:chExt cx="1608587" cy="2648734"/>
          </a:xfrm>
        </p:grpSpPr>
        <p:cxnSp>
          <p:nvCxnSpPr>
            <p:cNvPr id="26" name="Straight Arrow Connector 2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48" name="Straight Arrow Connector 4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nip Same Side Corner Rectangle 20"/>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28" name="Group 27"/>
            <p:cNvGrpSpPr/>
            <p:nvPr/>
          </p:nvGrpSpPr>
          <p:grpSpPr>
            <a:xfrm rot="16200000">
              <a:off x="6634074" y="5339709"/>
              <a:ext cx="367491" cy="560044"/>
              <a:chOff x="6517601" y="1130529"/>
              <a:chExt cx="1203194" cy="1625984"/>
            </a:xfrm>
          </p:grpSpPr>
          <p:grpSp>
            <p:nvGrpSpPr>
              <p:cNvPr id="29" name="Group 28"/>
              <p:cNvGrpSpPr/>
              <p:nvPr/>
            </p:nvGrpSpPr>
            <p:grpSpPr>
              <a:xfrm rot="5400000">
                <a:off x="6529019" y="1512901"/>
                <a:ext cx="1141996" cy="1164832"/>
                <a:chOff x="6310708" y="2215655"/>
                <a:chExt cx="809489" cy="898564"/>
              </a:xfrm>
            </p:grpSpPr>
            <p:sp>
              <p:nvSpPr>
                <p:cNvPr id="32" name="Rounded Rectangle 31"/>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38" name="Snip Same Side Corner Rectangle 37"/>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18031396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Discussion GUIDE</a:t>
            </a:r>
            <a:endParaRPr lang="en-US" dirty="0"/>
          </a:p>
        </p:txBody>
      </p:sp>
      <p:sp>
        <p:nvSpPr>
          <p:cNvPr id="3" name="Content Placeholder 2"/>
          <p:cNvSpPr>
            <a:spLocks noGrp="1"/>
          </p:cNvSpPr>
          <p:nvPr>
            <p:ph idx="1"/>
          </p:nvPr>
        </p:nvSpPr>
        <p:spPr>
          <a:xfrm>
            <a:off x="457199" y="1069109"/>
            <a:ext cx="8245474" cy="4373563"/>
          </a:xfrm>
        </p:spPr>
        <p:txBody>
          <a:bodyPr/>
          <a:lstStyle/>
          <a:p>
            <a:r>
              <a:rPr lang="en-US" dirty="0" smtClean="0"/>
              <a:t>Did you try PIVOT and SPIN turns?  What did you discover?</a:t>
            </a:r>
          </a:p>
          <a:p>
            <a:pPr marL="274320" lvl="1" indent="0">
              <a:buNone/>
            </a:pPr>
            <a:r>
              <a:rPr lang="en-US" b="0" dirty="0" smtClean="0">
                <a:solidFill>
                  <a:srgbClr val="FF0000"/>
                </a:solidFill>
              </a:rPr>
              <a:t>Pivot turns were fine for Challenge 1, but for Challenge 2, if we used Pivot turns, we were farther away from the base.</a:t>
            </a:r>
            <a:endParaRPr lang="en-US" b="0" dirty="0">
              <a:solidFill>
                <a:srgbClr val="FF0000"/>
              </a:solidFill>
            </a:endParaRPr>
          </a:p>
          <a:p>
            <a:r>
              <a:rPr lang="en-US" dirty="0" smtClean="0"/>
              <a:t>What situations would one work better than the other?</a:t>
            </a:r>
          </a:p>
          <a:p>
            <a:pPr marL="274320" lvl="1" indent="0">
              <a:buNone/>
            </a:pPr>
            <a:r>
              <a:rPr lang="en-US" b="0" dirty="0" smtClean="0">
                <a:solidFill>
                  <a:srgbClr val="FF0000"/>
                </a:solidFill>
              </a:rPr>
              <a:t>Spin turns are better for tight turns (places where there is not enough space) and you stay closer to your original position.</a:t>
            </a:r>
            <a:endParaRPr lang="en-US" b="0" dirty="0">
              <a:solidFill>
                <a:srgbClr val="FF0000"/>
              </a:solidFill>
            </a:endParaRPr>
          </a:p>
          <a:p>
            <a:r>
              <a:rPr lang="en-US" dirty="0" smtClean="0"/>
              <a:t>What is PSEUDOCODE?  Why do you think programmers find it useful? (</a:t>
            </a:r>
            <a:r>
              <a:rPr lang="en-US" dirty="0" err="1" smtClean="0"/>
              <a:t>pseudocode</a:t>
            </a:r>
            <a:r>
              <a:rPr lang="en-US" dirty="0" smtClean="0"/>
              <a:t> is from the worksheet)</a:t>
            </a:r>
          </a:p>
          <a:p>
            <a:pPr marL="274320" lvl="1" indent="0">
              <a:buNone/>
            </a:pPr>
            <a:r>
              <a:rPr lang="en-US" b="0" dirty="0" err="1" smtClean="0">
                <a:solidFill>
                  <a:srgbClr val="FF0000"/>
                </a:solidFill>
              </a:rPr>
              <a:t>Pseudocode</a:t>
            </a:r>
            <a:r>
              <a:rPr lang="en-US" b="0" dirty="0" smtClean="0">
                <a:solidFill>
                  <a:srgbClr val="FF0000"/>
                </a:solidFill>
              </a:rPr>
              <a:t> allows programmers to write out their code in plain English before you code in a programming language. It lets you plan and think before you sit down to code. It lets you share your ideas with others you are working with in a common language.</a:t>
            </a:r>
            <a:endParaRPr lang="en-US" b="0" dirty="0">
              <a:solidFill>
                <a:srgbClr val="FF0000"/>
              </a:solidFill>
            </a:endParaRPr>
          </a:p>
        </p:txBody>
      </p:sp>
    </p:spTree>
    <p:extLst>
      <p:ext uri="{BB962C8B-B14F-4D97-AF65-F5344CB8AC3E}">
        <p14:creationId xmlns:p14="http://schemas.microsoft.com/office/powerpoint/2010/main" val="791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r>
              <a:rPr lang="en-US" b="0" dirty="0" smtClean="0"/>
              <a:t>You probably used a </a:t>
            </a:r>
            <a:r>
              <a:rPr lang="en-US" dirty="0" smtClean="0"/>
              <a:t>spin turn </a:t>
            </a:r>
            <a:r>
              <a:rPr lang="en-US" b="0" dirty="0" smtClean="0"/>
              <a:t>because it is better for tighter turns and gets you closer to the starting point!</a:t>
            </a:r>
            <a:endParaRPr lang="en-US" b="0" dirty="0"/>
          </a:p>
        </p:txBody>
      </p:sp>
      <p:sp>
        <p:nvSpPr>
          <p:cNvPr id="42" name="Content Placeholder 2"/>
          <p:cNvSpPr txBox="1">
            <a:spLocks/>
          </p:cNvSpPr>
          <p:nvPr/>
        </p:nvSpPr>
        <p:spPr>
          <a:xfrm>
            <a:off x="282526" y="1260699"/>
            <a:ext cx="3922429"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a:solidFill>
                  <a:srgbClr val="00B050"/>
                </a:solidFill>
              </a:rPr>
              <a:t>Challenge 1</a:t>
            </a:r>
          </a:p>
          <a:p>
            <a:r>
              <a:rPr lang="en-US" b="0" dirty="0" smtClean="0"/>
              <a:t>You probably used a combination of move steering to go straight and do </a:t>
            </a:r>
            <a:r>
              <a:rPr lang="en-US" dirty="0" smtClean="0"/>
              <a:t>pivot turns</a:t>
            </a:r>
            <a:r>
              <a:rPr lang="en-US" b="0" dirty="0" smtClean="0"/>
              <a:t> to go around the box.</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41879" y="3987992"/>
            <a:ext cx="1716544" cy="2159083"/>
            <a:chOff x="741879" y="3987992"/>
            <a:chExt cx="1716544" cy="2159083"/>
          </a:xfrm>
        </p:grpSpPr>
        <p:sp>
          <p:nvSpPr>
            <p:cNvPr id="37" name="Rectangle 36"/>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rot="18292411">
              <a:off x="1848335" y="5536987"/>
              <a:ext cx="572287" cy="647889"/>
              <a:chOff x="6517598" y="1384746"/>
              <a:chExt cx="1188616" cy="1371767"/>
            </a:xfrm>
          </p:grpSpPr>
          <p:grpSp>
            <p:nvGrpSpPr>
              <p:cNvPr id="45" name="Group 44"/>
              <p:cNvGrpSpPr/>
              <p:nvPr/>
            </p:nvGrpSpPr>
            <p:grpSpPr>
              <a:xfrm rot="5400000">
                <a:off x="6529015" y="1512901"/>
                <a:ext cx="1141996" cy="1164830"/>
                <a:chOff x="6310708" y="2215660"/>
                <a:chExt cx="809489" cy="898563"/>
              </a:xfrm>
            </p:grpSpPr>
            <p:sp>
              <p:nvSpPr>
                <p:cNvPr id="50" name="Rounded Rectangle 49"/>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3" name="Rounded Rectangle 7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4" name="Oval 7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49" name="TextBox 4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39" name="Straight Arrow Connector 38"/>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5584553" y="3823941"/>
            <a:ext cx="1608587" cy="2648734"/>
            <a:chOff x="5584553" y="3823941"/>
            <a:chExt cx="1608587" cy="2648734"/>
          </a:xfrm>
        </p:grpSpPr>
        <p:cxnSp>
          <p:nvCxnSpPr>
            <p:cNvPr id="76" name="Straight Arrow Connector 7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78" name="Straight Arrow Connector 7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Snip Same Side Corner Rectangle 78"/>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80" name="Group 79"/>
            <p:cNvGrpSpPr/>
            <p:nvPr/>
          </p:nvGrpSpPr>
          <p:grpSpPr>
            <a:xfrm rot="16200000">
              <a:off x="6634074" y="5339709"/>
              <a:ext cx="367491" cy="560044"/>
              <a:chOff x="6517601" y="1130529"/>
              <a:chExt cx="1203194" cy="1625984"/>
            </a:xfrm>
          </p:grpSpPr>
          <p:grpSp>
            <p:nvGrpSpPr>
              <p:cNvPr id="82" name="Group 81"/>
              <p:cNvGrpSpPr/>
              <p:nvPr/>
            </p:nvGrpSpPr>
            <p:grpSpPr>
              <a:xfrm rot="5400000">
                <a:off x="6529019" y="1512901"/>
                <a:ext cx="1141996" cy="1164832"/>
                <a:chOff x="6310708" y="2215655"/>
                <a:chExt cx="809489" cy="898564"/>
              </a:xfrm>
            </p:grpSpPr>
            <p:sp>
              <p:nvSpPr>
                <p:cNvPr id="85" name="Rounded Rectangle 84"/>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7" name="Rounded Rectangle 8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8" name="Oval 8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3" name="TextBox 82"/>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84" name="TextBox 83"/>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81" name="Snip Same Side Corner Rectangle 80"/>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2486183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ADDING SENSORS:</a:t>
            </a:r>
            <a:br>
              <a:rPr lang="en-US" dirty="0" smtClean="0"/>
            </a:br>
            <a:r>
              <a:rPr lang="en-US" dirty="0" smtClean="0"/>
              <a:t>Move </a:t>
            </a:r>
            <a:r>
              <a:rPr lang="en-US" dirty="0"/>
              <a:t>Until</a:t>
            </a:r>
          </a:p>
        </p:txBody>
      </p:sp>
    </p:spTree>
    <p:extLst>
      <p:ext uri="{BB962C8B-B14F-4D97-AF65-F5344CB8AC3E}">
        <p14:creationId xmlns:p14="http://schemas.microsoft.com/office/powerpoint/2010/main" val="90878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WHY USE SENSORS</a:t>
            </a:r>
          </a:p>
        </p:txBody>
      </p:sp>
      <p:sp>
        <p:nvSpPr>
          <p:cNvPr id="3" name="Content Placeholder 2"/>
          <p:cNvSpPr>
            <a:spLocks noGrp="1"/>
          </p:cNvSpPr>
          <p:nvPr>
            <p:ph idx="1"/>
          </p:nvPr>
        </p:nvSpPr>
        <p:spPr/>
        <p:txBody>
          <a:bodyPr>
            <a:normAutofit/>
          </a:bodyPr>
          <a:lstStyle/>
          <a:p>
            <a:r>
              <a:rPr lang="en-US" sz="2800" dirty="0" smtClean="0"/>
              <a:t>Using sensors </a:t>
            </a:r>
            <a:r>
              <a:rPr lang="en-US" sz="2800" dirty="0"/>
              <a:t>in FIRST LEGO </a:t>
            </a:r>
            <a:r>
              <a:rPr lang="en-US" sz="2800" dirty="0" smtClean="0"/>
              <a:t>League is very important (even in your rookie year)</a:t>
            </a:r>
            <a:endParaRPr lang="en-US" sz="2800" dirty="0"/>
          </a:p>
          <a:p>
            <a:r>
              <a:rPr lang="en-US" sz="2800" dirty="0"/>
              <a:t>Sensors improve </a:t>
            </a:r>
            <a:r>
              <a:rPr lang="en-US" sz="2800" dirty="0" smtClean="0"/>
              <a:t>reliability</a:t>
            </a:r>
          </a:p>
          <a:p>
            <a:r>
              <a:rPr lang="en-US" sz="2800" dirty="0" smtClean="0"/>
              <a:t>Sensors can help you know where you are during a run</a:t>
            </a:r>
            <a:endParaRPr lang="en-US" sz="2800" dirty="0"/>
          </a:p>
        </p:txBody>
      </p:sp>
      <p:grpSp>
        <p:nvGrpSpPr>
          <p:cNvPr id="14" name="Group 13"/>
          <p:cNvGrpSpPr/>
          <p:nvPr/>
        </p:nvGrpSpPr>
        <p:grpSpPr>
          <a:xfrm>
            <a:off x="808514" y="3848100"/>
            <a:ext cx="7674832" cy="2378622"/>
            <a:chOff x="808514" y="3848100"/>
            <a:chExt cx="7674832" cy="2378622"/>
          </a:xfrm>
        </p:grpSpPr>
        <p:pic>
          <p:nvPicPr>
            <p:cNvPr id="7" name="Picture 2" descr="http://www.ucalgary.ca/IOSTEM/files/IOSTEM/media_crop/44/public/sensors.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8514" y="3848100"/>
              <a:ext cx="7433187" cy="237862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5081666" y="5720528"/>
              <a:ext cx="1229193" cy="369332"/>
            </a:xfrm>
            <a:prstGeom prst="rect">
              <a:avLst/>
            </a:prstGeom>
            <a:solidFill>
              <a:schemeClr val="bg1"/>
            </a:solidFill>
          </p:spPr>
          <p:txBody>
            <a:bodyPr wrap="square" rtlCol="0">
              <a:spAutoFit/>
            </a:bodyPr>
            <a:lstStyle/>
            <a:p>
              <a:pPr algn="ctr"/>
              <a:r>
                <a:rPr lang="en-US" smtClean="0"/>
                <a:t>Color</a:t>
              </a:r>
              <a:endParaRPr lang="en-US"/>
            </a:p>
          </p:txBody>
        </p:sp>
        <p:sp>
          <p:nvSpPr>
            <p:cNvPr id="11" name="TextBox 10"/>
            <p:cNvSpPr txBox="1"/>
            <p:nvPr/>
          </p:nvSpPr>
          <p:spPr>
            <a:xfrm>
              <a:off x="6721644" y="5720528"/>
              <a:ext cx="1761702" cy="369332"/>
            </a:xfrm>
            <a:prstGeom prst="rect">
              <a:avLst/>
            </a:prstGeom>
            <a:solidFill>
              <a:schemeClr val="bg1"/>
            </a:solidFill>
          </p:spPr>
          <p:txBody>
            <a:bodyPr wrap="square" rtlCol="0">
              <a:spAutoFit/>
            </a:bodyPr>
            <a:lstStyle/>
            <a:p>
              <a:pPr algn="ctr"/>
              <a:r>
                <a:rPr lang="en-US" dirty="0" smtClean="0"/>
                <a:t>Gyro</a:t>
              </a:r>
              <a:endParaRPr lang="en-US" dirty="0"/>
            </a:p>
          </p:txBody>
        </p:sp>
        <p:sp>
          <p:nvSpPr>
            <p:cNvPr id="12" name="TextBox 11"/>
            <p:cNvSpPr txBox="1"/>
            <p:nvPr/>
          </p:nvSpPr>
          <p:spPr>
            <a:xfrm>
              <a:off x="2872248" y="5720528"/>
              <a:ext cx="1761702" cy="369332"/>
            </a:xfrm>
            <a:prstGeom prst="rect">
              <a:avLst/>
            </a:prstGeom>
            <a:solidFill>
              <a:schemeClr val="bg1"/>
            </a:solidFill>
          </p:spPr>
          <p:txBody>
            <a:bodyPr wrap="square" rtlCol="0">
              <a:spAutoFit/>
            </a:bodyPr>
            <a:lstStyle/>
            <a:p>
              <a:pPr algn="ctr"/>
              <a:r>
                <a:rPr lang="en-US" dirty="0" smtClean="0"/>
                <a:t>Ultrasonic</a:t>
              </a:r>
              <a:endParaRPr lang="en-US" dirty="0"/>
            </a:p>
          </p:txBody>
        </p:sp>
        <p:sp>
          <p:nvSpPr>
            <p:cNvPr id="13" name="TextBox 12"/>
            <p:cNvSpPr txBox="1"/>
            <p:nvPr/>
          </p:nvSpPr>
          <p:spPr>
            <a:xfrm>
              <a:off x="913208" y="5720528"/>
              <a:ext cx="1761702" cy="369332"/>
            </a:xfrm>
            <a:prstGeom prst="rect">
              <a:avLst/>
            </a:prstGeom>
            <a:solidFill>
              <a:schemeClr val="bg1"/>
            </a:solidFill>
          </p:spPr>
          <p:txBody>
            <a:bodyPr wrap="square" rtlCol="0">
              <a:spAutoFit/>
            </a:bodyPr>
            <a:lstStyle/>
            <a:p>
              <a:pPr algn="ctr"/>
              <a:r>
                <a:rPr lang="en-US" dirty="0" smtClean="0"/>
                <a:t>Touch</a:t>
              </a:r>
              <a:endParaRPr lang="en-US" dirty="0"/>
            </a:p>
          </p:txBody>
        </p:sp>
      </p:grpSp>
    </p:spTree>
    <p:extLst>
      <p:ext uri="{BB962C8B-B14F-4D97-AF65-F5344CB8AC3E}">
        <p14:creationId xmlns:p14="http://schemas.microsoft.com/office/powerpoint/2010/main" val="64092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UNTIL</a:t>
            </a:r>
          </a:p>
        </p:txBody>
      </p:sp>
      <p:sp>
        <p:nvSpPr>
          <p:cNvPr id="3" name="Content Placeholder 2"/>
          <p:cNvSpPr>
            <a:spLocks noGrp="1"/>
          </p:cNvSpPr>
          <p:nvPr>
            <p:ph idx="1"/>
          </p:nvPr>
        </p:nvSpPr>
        <p:spPr>
          <a:xfrm>
            <a:off x="257908" y="1524000"/>
            <a:ext cx="3450492" cy="4648200"/>
          </a:xfrm>
        </p:spPr>
        <p:txBody>
          <a:bodyPr/>
          <a:lstStyle/>
          <a:p>
            <a:r>
              <a:rPr lang="en-US" dirty="0"/>
              <a:t>Move Until is very valuable in FLL:</a:t>
            </a:r>
          </a:p>
          <a:p>
            <a:pPr lvl="1"/>
            <a:r>
              <a:rPr lang="en-US" dirty="0"/>
              <a:t>A black line (color)</a:t>
            </a:r>
          </a:p>
          <a:p>
            <a:pPr lvl="1"/>
            <a:r>
              <a:rPr lang="en-US" dirty="0"/>
              <a:t>A mission model (touch)</a:t>
            </a:r>
          </a:p>
          <a:p>
            <a:pPr lvl="1"/>
            <a:r>
              <a:rPr lang="en-US" dirty="0"/>
              <a:t>A distance (ultrasonic)</a:t>
            </a:r>
          </a:p>
          <a:p>
            <a:pPr lvl="1"/>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59397" y="1524000"/>
            <a:ext cx="5504009" cy="2673058"/>
          </a:xfrm>
          <a:prstGeom prst="rect">
            <a:avLst/>
          </a:prstGeom>
        </p:spPr>
      </p:pic>
    </p:spTree>
    <p:extLst>
      <p:ext uri="{BB962C8B-B14F-4D97-AF65-F5344CB8AC3E}">
        <p14:creationId xmlns:p14="http://schemas.microsoft.com/office/powerpoint/2010/main" val="22505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Robot Move</a:t>
            </a:r>
          </a:p>
        </p:txBody>
      </p:sp>
      <p:sp>
        <p:nvSpPr>
          <p:cNvPr id="12" name="Content Placeholder 11"/>
          <p:cNvSpPr>
            <a:spLocks noGrp="1"/>
          </p:cNvSpPr>
          <p:nvPr>
            <p:ph idx="1"/>
          </p:nvPr>
        </p:nvSpPr>
        <p:spPr>
          <a:xfrm>
            <a:off x="257908" y="1524000"/>
            <a:ext cx="4917793" cy="4648200"/>
          </a:xfrm>
        </p:spPr>
        <p:txBody>
          <a:bodyPr/>
          <a:lstStyle/>
          <a:p>
            <a:pPr marL="0" indent="0">
              <a:buNone/>
            </a:pPr>
            <a:r>
              <a:rPr lang="en-US" dirty="0"/>
              <a:t>What would happen if you placed a Move Steering Block and left the motor “On”?</a:t>
            </a:r>
          </a:p>
          <a:p>
            <a:pPr marL="0" indent="0">
              <a:buNone/>
            </a:pPr>
            <a:r>
              <a:rPr lang="en-US" dirty="0"/>
              <a:t>Would the robot…</a:t>
            </a:r>
          </a:p>
          <a:p>
            <a:pPr marL="0" indent="0">
              <a:buNone/>
            </a:pPr>
            <a:r>
              <a:rPr lang="en-US" dirty="0"/>
              <a:t>	1) Move?</a:t>
            </a:r>
          </a:p>
          <a:p>
            <a:pPr marL="0" indent="0">
              <a:buNone/>
            </a:pPr>
            <a:r>
              <a:rPr lang="en-US" dirty="0"/>
              <a:t>	2) Move for a little while?</a:t>
            </a:r>
          </a:p>
          <a:p>
            <a:pPr marL="0" indent="0">
              <a:buNone/>
            </a:pPr>
            <a:r>
              <a:rPr lang="en-US" dirty="0"/>
              <a:t>	3) Not move at all?</a:t>
            </a:r>
          </a:p>
          <a:p>
            <a:pPr marL="0" indent="0">
              <a:buNone/>
            </a:pPr>
            <a:r>
              <a:rPr lang="en-US" dirty="0"/>
              <a:t>	</a:t>
            </a:r>
          </a:p>
          <a:p>
            <a:pPr marL="0" indent="0">
              <a:buNone/>
            </a:pPr>
            <a:r>
              <a:rPr lang="en-US" dirty="0">
                <a:solidFill>
                  <a:srgbClr val="FF0000"/>
                </a:solidFill>
              </a:rPr>
              <a:t>	ANS. Not move at all.</a:t>
            </a:r>
          </a:p>
          <a:p>
            <a:pPr marL="0" indent="0">
              <a:buNone/>
            </a:pPr>
            <a:endParaRPr lang="en-US" dirty="0"/>
          </a:p>
          <a:p>
            <a:pPr marL="0" indent="0">
              <a:buNone/>
            </a:pPr>
            <a:r>
              <a:rPr lang="en-US" dirty="0"/>
              <a:t>What does Motor Off do?</a:t>
            </a:r>
          </a:p>
          <a:p>
            <a:pPr marL="0" indent="0">
              <a:buNone/>
            </a:pPr>
            <a:endParaRPr lang="en-US" dirty="0"/>
          </a:p>
        </p:txBody>
      </p:sp>
      <p:sp>
        <p:nvSpPr>
          <p:cNvPr id="6" name="TextBox 5"/>
          <p:cNvSpPr txBox="1"/>
          <p:nvPr/>
        </p:nvSpPr>
        <p:spPr>
          <a:xfrm>
            <a:off x="5175701" y="3830831"/>
            <a:ext cx="3128895" cy="923330"/>
          </a:xfrm>
          <a:prstGeom prst="rect">
            <a:avLst/>
          </a:prstGeom>
          <a:solidFill>
            <a:srgbClr val="FFFF00"/>
          </a:solidFill>
        </p:spPr>
        <p:txBody>
          <a:bodyPr wrap="square" rtlCol="0">
            <a:spAutoFit/>
          </a:bodyPr>
          <a:lstStyle/>
          <a:p>
            <a:r>
              <a:rPr lang="en-US" dirty="0">
                <a:solidFill>
                  <a:srgbClr val="FF0000"/>
                </a:solidFill>
              </a:rPr>
              <a:t>Rookie Tip: </a:t>
            </a:r>
            <a:r>
              <a:rPr lang="en-US" dirty="0"/>
              <a:t>Motor On needs to be followed by another block (e.g. Wait Block)</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2952" y="1531006"/>
            <a:ext cx="2191430" cy="1517144"/>
          </a:xfrm>
          <a:prstGeom prst="rect">
            <a:avLst/>
          </a:prstGeom>
        </p:spPr>
      </p:pic>
      <p:sp>
        <p:nvSpPr>
          <p:cNvPr id="9" name="Oval 8"/>
          <p:cNvSpPr/>
          <p:nvPr/>
        </p:nvSpPr>
        <p:spPr>
          <a:xfrm>
            <a:off x="6072887" y="2514362"/>
            <a:ext cx="667262" cy="62947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411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 calcmode="lin" valueType="num">
                                      <p:cBhvr additive="base">
                                        <p:cTn id="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a:t>
            </a:r>
          </a:p>
        </p:txBody>
      </p:sp>
      <p:sp>
        <p:nvSpPr>
          <p:cNvPr id="3" name="Content Placeholder 2"/>
          <p:cNvSpPr>
            <a:spLocks noGrp="1"/>
          </p:cNvSpPr>
          <p:nvPr>
            <p:ph idx="1"/>
          </p:nvPr>
        </p:nvSpPr>
        <p:spPr>
          <a:xfrm>
            <a:off x="508186" y="1312985"/>
            <a:ext cx="3486540" cy="4675859"/>
          </a:xfrm>
        </p:spPr>
        <p:txBody>
          <a:bodyPr>
            <a:normAutofit/>
          </a:bodyPr>
          <a:lstStyle/>
          <a:p>
            <a:r>
              <a:rPr lang="en-US" dirty="0"/>
              <a:t>Make the robot move up to a black using the color  sensor</a:t>
            </a:r>
          </a:p>
          <a:p>
            <a:r>
              <a:rPr lang="en-US" dirty="0"/>
              <a:t>Step 1: Use Wait For Color</a:t>
            </a:r>
          </a:p>
          <a:p>
            <a:r>
              <a:rPr lang="en-US" dirty="0"/>
              <a:t>Step 2: Use the color sensor in COLOR MODE</a:t>
            </a:r>
          </a:p>
          <a:p>
            <a:r>
              <a:rPr lang="en-US" dirty="0"/>
              <a:t>Step 3: Coast or Brake?</a:t>
            </a:r>
          </a:p>
          <a:p>
            <a:endParaRPr lang="en-US" dirty="0">
              <a:solidFill>
                <a:srgbClr val="FF0000"/>
              </a:solidFill>
            </a:endParaRPr>
          </a:p>
          <a:p>
            <a:r>
              <a:rPr lang="en-US" b="0" dirty="0">
                <a:solidFill>
                  <a:srgbClr val="FF0000"/>
                </a:solidFill>
              </a:rPr>
              <a:t>Hint: You will use Move Steering (think about motor on and off) and Wait for “Color”</a:t>
            </a:r>
            <a:endParaRPr lang="en-US" b="0" dirty="0"/>
          </a:p>
        </p:txBody>
      </p:sp>
      <p:pic>
        <p:nvPicPr>
          <p:cNvPr id="8" name="Picture 7" descr="Screen Shot 2014-08-08 at 6.40.38 P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7364" y="1333026"/>
            <a:ext cx="4306746" cy="873843"/>
          </a:xfrm>
          <a:prstGeom prst="rect">
            <a:avLst/>
          </a:prstGeom>
        </p:spPr>
      </p:pic>
      <p:pic>
        <p:nvPicPr>
          <p:cNvPr id="15" name="Picture 14" descr="Screen Shot 2014-08-08 at 6.46.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0713" y="5218545"/>
            <a:ext cx="1840923" cy="1521493"/>
          </a:xfrm>
          <a:prstGeom prst="rect">
            <a:avLst/>
          </a:prstGeom>
        </p:spPr>
      </p:pic>
      <p:pic>
        <p:nvPicPr>
          <p:cNvPr id="10" name="Picture 9" descr="Screen Shot 2014-08-08 at 6.40.38 PM.png">
            <a:extLst>
              <a:ext uri="{FF2B5EF4-FFF2-40B4-BE49-F238E27FC236}">
                <a16:creationId xmlns="" xmlns:a16="http://schemas.microsoft.com/office/drawing/2014/main" id="{C0E70DAA-26FE-4B46-B40D-63C34499633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85562" y="2206869"/>
            <a:ext cx="4306746" cy="2942581"/>
          </a:xfrm>
          <a:prstGeom prst="rect">
            <a:avLst/>
          </a:prstGeom>
        </p:spPr>
      </p:pic>
    </p:spTree>
    <p:extLst>
      <p:ext uri="{BB962C8B-B14F-4D97-AF65-F5344CB8AC3E}">
        <p14:creationId xmlns:p14="http://schemas.microsoft.com/office/powerpoint/2010/main" val="5883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80">
                                          <p:stCondLst>
                                            <p:cond delay="0"/>
                                          </p:stCondLst>
                                        </p:cTn>
                                        <p:tgtEl>
                                          <p:spTgt spid="15"/>
                                        </p:tgtEl>
                                      </p:cBhvr>
                                    </p:animEffect>
                                    <p:anim calcmode="lin" valueType="num">
                                      <p:cBhvr>
                                        <p:cTn id="1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 dur="26">
                                          <p:stCondLst>
                                            <p:cond delay="650"/>
                                          </p:stCondLst>
                                        </p:cTn>
                                        <p:tgtEl>
                                          <p:spTgt spid="15"/>
                                        </p:tgtEl>
                                      </p:cBhvr>
                                      <p:to x="100000" y="60000"/>
                                    </p:animScale>
                                    <p:animScale>
                                      <p:cBhvr>
                                        <p:cTn id="23" dur="166" decel="50000">
                                          <p:stCondLst>
                                            <p:cond delay="676"/>
                                          </p:stCondLst>
                                        </p:cTn>
                                        <p:tgtEl>
                                          <p:spTgt spid="15"/>
                                        </p:tgtEl>
                                      </p:cBhvr>
                                      <p:to x="100000" y="100000"/>
                                    </p:animScale>
                                    <p:animScale>
                                      <p:cBhvr>
                                        <p:cTn id="24" dur="26">
                                          <p:stCondLst>
                                            <p:cond delay="1312"/>
                                          </p:stCondLst>
                                        </p:cTn>
                                        <p:tgtEl>
                                          <p:spTgt spid="15"/>
                                        </p:tgtEl>
                                      </p:cBhvr>
                                      <p:to x="100000" y="80000"/>
                                    </p:animScale>
                                    <p:animScale>
                                      <p:cBhvr>
                                        <p:cTn id="25" dur="166" decel="50000">
                                          <p:stCondLst>
                                            <p:cond delay="1338"/>
                                          </p:stCondLst>
                                        </p:cTn>
                                        <p:tgtEl>
                                          <p:spTgt spid="15"/>
                                        </p:tgtEl>
                                      </p:cBhvr>
                                      <p:to x="100000" y="100000"/>
                                    </p:animScale>
                                    <p:animScale>
                                      <p:cBhvr>
                                        <p:cTn id="26" dur="26">
                                          <p:stCondLst>
                                            <p:cond delay="1642"/>
                                          </p:stCondLst>
                                        </p:cTn>
                                        <p:tgtEl>
                                          <p:spTgt spid="15"/>
                                        </p:tgtEl>
                                      </p:cBhvr>
                                      <p:to x="100000" y="90000"/>
                                    </p:animScale>
                                    <p:animScale>
                                      <p:cBhvr>
                                        <p:cTn id="27" dur="166" decel="50000">
                                          <p:stCondLst>
                                            <p:cond delay="1668"/>
                                          </p:stCondLst>
                                        </p:cTn>
                                        <p:tgtEl>
                                          <p:spTgt spid="15"/>
                                        </p:tgtEl>
                                      </p:cBhvr>
                                      <p:to x="100000" y="100000"/>
                                    </p:animScale>
                                    <p:animScale>
                                      <p:cBhvr>
                                        <p:cTn id="28" dur="26">
                                          <p:stCondLst>
                                            <p:cond delay="1808"/>
                                          </p:stCondLst>
                                        </p:cTn>
                                        <p:tgtEl>
                                          <p:spTgt spid="15"/>
                                        </p:tgtEl>
                                      </p:cBhvr>
                                      <p:to x="100000" y="95000"/>
                                    </p:animScale>
                                    <p:animScale>
                                      <p:cBhvr>
                                        <p:cTn id="2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 Solution</a:t>
            </a:r>
          </a:p>
        </p:txBody>
      </p:sp>
      <p:cxnSp>
        <p:nvCxnSpPr>
          <p:cNvPr id="4" name="Straight Connector 3"/>
          <p:cNvCxnSpPr/>
          <p:nvPr/>
        </p:nvCxnSpPr>
        <p:spPr>
          <a:xfrm flipH="1">
            <a:off x="7657067" y="1803731"/>
            <a:ext cx="93275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7657067" y="5490740"/>
            <a:ext cx="932751" cy="0"/>
          </a:xfrm>
          <a:prstGeom prst="line">
            <a:avLst/>
          </a:prstGeom>
          <a:ln w="76200" cmpd="sng">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8024706" y="2004257"/>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61683" y="1366551"/>
            <a:ext cx="941296" cy="369332"/>
          </a:xfrm>
          <a:prstGeom prst="rect">
            <a:avLst/>
          </a:prstGeom>
          <a:noFill/>
        </p:spPr>
        <p:txBody>
          <a:bodyPr wrap="none" rtlCol="0">
            <a:spAutoFit/>
          </a:bodyPr>
          <a:lstStyle/>
          <a:p>
            <a:r>
              <a:rPr lang="en-US" dirty="0"/>
              <a:t>FINISH</a:t>
            </a:r>
          </a:p>
        </p:txBody>
      </p:sp>
      <p:sp>
        <p:nvSpPr>
          <p:cNvPr id="11" name="TextBox 10"/>
          <p:cNvSpPr txBox="1"/>
          <p:nvPr/>
        </p:nvSpPr>
        <p:spPr>
          <a:xfrm>
            <a:off x="7561683" y="5677029"/>
            <a:ext cx="915823" cy="369332"/>
          </a:xfrm>
          <a:prstGeom prst="rect">
            <a:avLst/>
          </a:prstGeom>
          <a:noFill/>
        </p:spPr>
        <p:txBody>
          <a:bodyPr wrap="none" rtlCol="0">
            <a:spAutoFit/>
          </a:bodyPr>
          <a:lstStyle/>
          <a:p>
            <a:r>
              <a:rPr lang="en-US" dirty="0"/>
              <a:t>START</a:t>
            </a:r>
          </a:p>
        </p:txBody>
      </p:sp>
      <p:pic>
        <p:nvPicPr>
          <p:cNvPr id="15" name="Picture 14" descr="Screen Shot 2014-08-08 at 6.53.3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7737" y="1735883"/>
            <a:ext cx="5511800" cy="4241800"/>
          </a:xfrm>
          <a:prstGeom prst="rect">
            <a:avLst/>
          </a:prstGeom>
        </p:spPr>
      </p:pic>
      <p:sp>
        <p:nvSpPr>
          <p:cNvPr id="16" name="TextBox 15"/>
          <p:cNvSpPr txBox="1"/>
          <p:nvPr/>
        </p:nvSpPr>
        <p:spPr>
          <a:xfrm>
            <a:off x="4976091" y="3267364"/>
            <a:ext cx="1685636" cy="923330"/>
          </a:xfrm>
          <a:prstGeom prst="rect">
            <a:avLst/>
          </a:prstGeom>
          <a:noFill/>
        </p:spPr>
        <p:txBody>
          <a:bodyPr wrap="square" rtlCol="0">
            <a:spAutoFit/>
          </a:bodyPr>
          <a:lstStyle/>
          <a:p>
            <a:r>
              <a:rPr lang="en-US" dirty="0"/>
              <a:t>Move Steering</a:t>
            </a:r>
          </a:p>
          <a:p>
            <a:r>
              <a:rPr lang="en-US" dirty="0"/>
              <a:t>Set to “OFF” with BRAKE</a:t>
            </a:r>
          </a:p>
        </p:txBody>
      </p:sp>
      <p:sp>
        <p:nvSpPr>
          <p:cNvPr id="17" name="TextBox 16"/>
          <p:cNvSpPr txBox="1"/>
          <p:nvPr/>
        </p:nvSpPr>
        <p:spPr>
          <a:xfrm>
            <a:off x="1653309" y="3267364"/>
            <a:ext cx="1685636" cy="646331"/>
          </a:xfrm>
          <a:prstGeom prst="rect">
            <a:avLst/>
          </a:prstGeom>
          <a:noFill/>
        </p:spPr>
        <p:txBody>
          <a:bodyPr wrap="square" rtlCol="0">
            <a:spAutoFit/>
          </a:bodyPr>
          <a:lstStyle/>
          <a:p>
            <a:r>
              <a:rPr lang="en-US" dirty="0"/>
              <a:t>Move Steering</a:t>
            </a:r>
          </a:p>
          <a:p>
            <a:r>
              <a:rPr lang="en-US" dirty="0"/>
              <a:t>Set to “ON”</a:t>
            </a:r>
          </a:p>
        </p:txBody>
      </p:sp>
      <p:sp>
        <p:nvSpPr>
          <p:cNvPr id="18" name="TextBox 17"/>
          <p:cNvSpPr txBox="1"/>
          <p:nvPr/>
        </p:nvSpPr>
        <p:spPr>
          <a:xfrm>
            <a:off x="2505378" y="5977683"/>
            <a:ext cx="3336622" cy="369332"/>
          </a:xfrm>
          <a:prstGeom prst="rect">
            <a:avLst/>
          </a:prstGeom>
          <a:noFill/>
        </p:spPr>
        <p:txBody>
          <a:bodyPr wrap="square" rtlCol="0">
            <a:spAutoFit/>
          </a:bodyPr>
          <a:lstStyle/>
          <a:p>
            <a:pPr algn="ctr"/>
            <a:r>
              <a:rPr lang="en-US" dirty="0"/>
              <a:t>Wait until Color is Black (#1)</a:t>
            </a:r>
          </a:p>
        </p:txBody>
      </p:sp>
      <p:grpSp>
        <p:nvGrpSpPr>
          <p:cNvPr id="13" name="Group 12">
            <a:extLst>
              <a:ext uri="{FF2B5EF4-FFF2-40B4-BE49-F238E27FC236}">
                <a16:creationId xmlns="" xmlns:a16="http://schemas.microsoft.com/office/drawing/2014/main" id="{C2341BCC-A859-47AD-82E2-228BC76B5B4C}"/>
              </a:ext>
            </a:extLst>
          </p:cNvPr>
          <p:cNvGrpSpPr/>
          <p:nvPr/>
        </p:nvGrpSpPr>
        <p:grpSpPr>
          <a:xfrm>
            <a:off x="7833208" y="4712677"/>
            <a:ext cx="396949" cy="647054"/>
            <a:chOff x="7833208" y="4712677"/>
            <a:chExt cx="396949" cy="647054"/>
          </a:xfrm>
        </p:grpSpPr>
        <p:sp>
          <p:nvSpPr>
            <p:cNvPr id="3" name="Rectangle: Rounded Corners 2">
              <a:extLst>
                <a:ext uri="{FF2B5EF4-FFF2-40B4-BE49-F238E27FC236}">
                  <a16:creationId xmlns="" xmlns:a16="http://schemas.microsoft.com/office/drawing/2014/main" id="{CB758DEE-4693-42C1-8A37-40CD15843472}"/>
                </a:ext>
              </a:extLst>
            </p:cNvPr>
            <p:cNvSpPr/>
            <p:nvPr/>
          </p:nvSpPr>
          <p:spPr>
            <a:xfrm>
              <a:off x="7834504" y="4712677"/>
              <a:ext cx="395653" cy="6470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 xmlns:a16="http://schemas.microsoft.com/office/drawing/2014/main" id="{C0C7CDDD-5247-4EBA-998B-86D7AAA88B3D}"/>
                </a:ext>
              </a:extLst>
            </p:cNvPr>
            <p:cNvSpPr/>
            <p:nvPr/>
          </p:nvSpPr>
          <p:spPr>
            <a:xfrm>
              <a:off x="7984426" y="4774223"/>
              <a:ext cx="103848" cy="114748"/>
            </a:xfrm>
            <a:prstGeom prst="ellipse">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E665886-A395-4054-A38D-0850C4156557}"/>
                </a:ext>
              </a:extLst>
            </p:cNvPr>
            <p:cNvSpPr/>
            <p:nvPr/>
          </p:nvSpPr>
          <p:spPr>
            <a:xfrm>
              <a:off x="8175925"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DD3262F-F879-4E3D-B463-DF19B6B4F727}"/>
                </a:ext>
              </a:extLst>
            </p:cNvPr>
            <p:cNvSpPr/>
            <p:nvPr/>
          </p:nvSpPr>
          <p:spPr>
            <a:xfrm>
              <a:off x="7833208"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707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38889E-6 7.40741E-7 L -0.0007 -0.41157 " pathEditMode="relative" rAng="0" ptsTypes="AA">
                                      <p:cBhvr>
                                        <p:cTn id="6" dur="2000" fill="hold"/>
                                        <p:tgtEl>
                                          <p:spTgt spid="13"/>
                                        </p:tgtEl>
                                        <p:attrNameLst>
                                          <p:attrName>ppt_x</p:attrName>
                                          <p:attrName>ppt_y</p:attrName>
                                        </p:attrNameLst>
                                      </p:cBhvr>
                                      <p:rCtr x="-35"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ASPECTS OF THE GAME</a:t>
            </a:r>
          </a:p>
        </p:txBody>
      </p:sp>
      <p:sp>
        <p:nvSpPr>
          <p:cNvPr id="3" name="Content Placeholder 2"/>
          <p:cNvSpPr>
            <a:spLocks noGrp="1"/>
          </p:cNvSpPr>
          <p:nvPr>
            <p:ph idx="1"/>
          </p:nvPr>
        </p:nvSpPr>
        <p:spPr>
          <a:xfrm>
            <a:off x="257908" y="1524000"/>
            <a:ext cx="4271562" cy="4648200"/>
          </a:xfrm>
        </p:spPr>
        <p:txBody>
          <a:bodyPr>
            <a:normAutofit fontScale="92500" lnSpcReduction="10000"/>
          </a:bodyPr>
          <a:lstStyle/>
          <a:p>
            <a:r>
              <a:rPr lang="en-US" dirty="0"/>
              <a:t>Rules changes </a:t>
            </a:r>
            <a:r>
              <a:rPr lang="en-US" dirty="0" smtClean="0"/>
              <a:t>each year</a:t>
            </a:r>
          </a:p>
          <a:p>
            <a:r>
              <a:rPr lang="en-US" dirty="0"/>
              <a:t>G</a:t>
            </a:r>
            <a:r>
              <a:rPr lang="en-US" dirty="0" smtClean="0"/>
              <a:t>et familiar with some of these terms</a:t>
            </a:r>
            <a:endParaRPr lang="en-US" dirty="0"/>
          </a:p>
          <a:p>
            <a:pPr lvl="1"/>
            <a:r>
              <a:rPr lang="en-US" dirty="0" smtClean="0"/>
              <a:t>Height Limit</a:t>
            </a:r>
          </a:p>
          <a:p>
            <a:pPr lvl="1"/>
            <a:r>
              <a:rPr lang="en-US" dirty="0" smtClean="0"/>
              <a:t>Junk Penalty </a:t>
            </a:r>
          </a:p>
          <a:p>
            <a:pPr lvl="1"/>
            <a:r>
              <a:rPr lang="en-US" dirty="0" smtClean="0"/>
              <a:t>Straddling Base</a:t>
            </a:r>
            <a:endParaRPr lang="en-US" dirty="0"/>
          </a:p>
          <a:p>
            <a:pPr lvl="1"/>
            <a:r>
              <a:rPr lang="en-US" dirty="0"/>
              <a:t>Touch </a:t>
            </a:r>
            <a:r>
              <a:rPr lang="en-US" dirty="0" smtClean="0"/>
              <a:t>Penalties </a:t>
            </a:r>
          </a:p>
          <a:p>
            <a:pPr lvl="1"/>
            <a:r>
              <a:rPr lang="en-US" dirty="0" smtClean="0"/>
              <a:t>Completely In</a:t>
            </a:r>
            <a:endParaRPr lang="en-US" dirty="0"/>
          </a:p>
          <a:p>
            <a:pPr lvl="1"/>
            <a:r>
              <a:rPr lang="en-US" dirty="0" smtClean="0"/>
              <a:t>Partially In</a:t>
            </a:r>
          </a:p>
          <a:p>
            <a:pPr lvl="1"/>
            <a:r>
              <a:rPr lang="en-US" dirty="0" smtClean="0"/>
              <a:t>Transporting</a:t>
            </a:r>
            <a:endParaRPr lang="en-US" dirty="0"/>
          </a:p>
          <a:p>
            <a:r>
              <a:rPr lang="en-US" dirty="0"/>
              <a:t>Scoring</a:t>
            </a:r>
          </a:p>
          <a:p>
            <a:pPr lvl="1"/>
            <a:r>
              <a:rPr lang="en-US" dirty="0"/>
              <a:t>Track your own score during the season</a:t>
            </a:r>
          </a:p>
          <a:p>
            <a:pPr lvl="1"/>
            <a:r>
              <a:rPr lang="en-US" dirty="0">
                <a:solidFill>
                  <a:srgbClr val="FF0000"/>
                </a:solidFill>
              </a:rPr>
              <a:t>http://ev3lessons.com/resources/scorer/</a:t>
            </a:r>
          </a:p>
        </p:txBody>
      </p:sp>
      <p:sp>
        <p:nvSpPr>
          <p:cNvPr id="7" name="TextBox 6"/>
          <p:cNvSpPr txBox="1"/>
          <p:nvPr/>
        </p:nvSpPr>
        <p:spPr>
          <a:xfrm>
            <a:off x="5706533" y="1299109"/>
            <a:ext cx="2353733" cy="369332"/>
          </a:xfrm>
          <a:prstGeom prst="rect">
            <a:avLst/>
          </a:prstGeom>
          <a:noFill/>
        </p:spPr>
        <p:txBody>
          <a:bodyPr wrap="square" rtlCol="0">
            <a:spAutoFit/>
          </a:bodyPr>
          <a:lstStyle/>
          <a:p>
            <a:pPr algn="ctr"/>
            <a:r>
              <a:rPr lang="en-US">
                <a:solidFill>
                  <a:srgbClr val="FF0000"/>
                </a:solidFill>
              </a:rPr>
              <a:t>Sample Scorer</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2718" y="1910862"/>
            <a:ext cx="4019590" cy="2942492"/>
          </a:xfrm>
          <a:prstGeom prst="rect">
            <a:avLst/>
          </a:prstGeom>
        </p:spPr>
      </p:pic>
    </p:spTree>
    <p:extLst>
      <p:ext uri="{BB962C8B-B14F-4D97-AF65-F5344CB8AC3E}">
        <p14:creationId xmlns:p14="http://schemas.microsoft.com/office/powerpoint/2010/main" val="61123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Loops</a:t>
            </a:r>
          </a:p>
        </p:txBody>
      </p:sp>
    </p:spTree>
    <p:extLst>
      <p:ext uri="{BB962C8B-B14F-4D97-AF65-F5344CB8AC3E}">
        <p14:creationId xmlns:p14="http://schemas.microsoft.com/office/powerpoint/2010/main" val="7348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an Action</a:t>
            </a:r>
          </a:p>
        </p:txBody>
      </p:sp>
      <p:sp>
        <p:nvSpPr>
          <p:cNvPr id="3" name="Content Placeholder 2"/>
          <p:cNvSpPr>
            <a:spLocks noGrp="1"/>
          </p:cNvSpPr>
          <p:nvPr>
            <p:ph idx="1"/>
          </p:nvPr>
        </p:nvSpPr>
        <p:spPr>
          <a:xfrm>
            <a:off x="250597" y="1562582"/>
            <a:ext cx="6539432" cy="4711662"/>
          </a:xfrm>
        </p:spPr>
        <p:txBody>
          <a:bodyPr>
            <a:normAutofit/>
          </a:bodyPr>
          <a:lstStyle/>
          <a:p>
            <a:r>
              <a:rPr lang="en-US" dirty="0"/>
              <a:t>Let’s say we want the robot to repeat an action over and over again.</a:t>
            </a:r>
          </a:p>
          <a:p>
            <a:r>
              <a:rPr lang="en-US" dirty="0"/>
              <a:t>Would you just copy the block multiple times?</a:t>
            </a:r>
          </a:p>
          <a:p>
            <a:pPr lvl="1"/>
            <a:r>
              <a:rPr lang="en-US" dirty="0" smtClean="0"/>
              <a:t>Sure</a:t>
            </a:r>
            <a:r>
              <a:rPr lang="en-US" dirty="0"/>
              <a:t>, that could work!</a:t>
            </a:r>
          </a:p>
          <a:p>
            <a:r>
              <a:rPr lang="en-US" dirty="0"/>
              <a:t>What if I want to repeat that block forever? </a:t>
            </a:r>
          </a:p>
          <a:p>
            <a:pPr lvl="1"/>
            <a:r>
              <a:rPr lang="en-US" dirty="0" smtClean="0"/>
              <a:t>Now </a:t>
            </a:r>
            <a:r>
              <a:rPr lang="en-US" dirty="0"/>
              <a:t>what?</a:t>
            </a:r>
            <a:endParaRPr lang="en-US" sz="1400" dirty="0"/>
          </a:p>
        </p:txBody>
      </p:sp>
      <p:sp>
        <p:nvSpPr>
          <p:cNvPr id="9" name="Rectangle 8"/>
          <p:cNvSpPr/>
          <p:nvPr/>
        </p:nvSpPr>
        <p:spPr>
          <a:xfrm>
            <a:off x="7388716" y="2822423"/>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2" name="Straight Arrow Connector 11"/>
          <p:cNvCxnSpPr/>
          <p:nvPr/>
        </p:nvCxnSpPr>
        <p:spPr>
          <a:xfrm flipV="1">
            <a:off x="7155143" y="2603433"/>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146961" y="2603433"/>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454390" y="2603434"/>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7155143" y="3829770"/>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6959683" y="3126928"/>
            <a:ext cx="369954" cy="457861"/>
            <a:chOff x="6310708" y="2223671"/>
            <a:chExt cx="809489" cy="898563"/>
          </a:xfrm>
        </p:grpSpPr>
        <p:sp>
          <p:nvSpPr>
            <p:cNvPr id="26" name="Rounded Rectangle 2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Rounded Rectangle 2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Oval 2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 xmlns:a16="http://schemas.microsoft.com/office/drawing/2014/main" id="{203DDD80-FC40-481E-ACE6-8971C29DEEBD}"/>
              </a:ext>
            </a:extLst>
          </p:cNvPr>
          <p:cNvGrpSpPr/>
          <p:nvPr/>
        </p:nvGrpSpPr>
        <p:grpSpPr>
          <a:xfrm rot="5400000">
            <a:off x="6945772" y="2374270"/>
            <a:ext cx="369954" cy="457861"/>
            <a:chOff x="6310708" y="2223671"/>
            <a:chExt cx="809489" cy="898563"/>
          </a:xfrm>
        </p:grpSpPr>
        <p:sp>
          <p:nvSpPr>
            <p:cNvPr id="19" name="Rounded Rectangle 25">
              <a:extLst>
                <a:ext uri="{FF2B5EF4-FFF2-40B4-BE49-F238E27FC236}">
                  <a16:creationId xmlns="" xmlns:a16="http://schemas.microsoft.com/office/drawing/2014/main" id="{EBD58C5C-C28C-41C1-9DC0-3F3C9A173C56}"/>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26">
              <a:extLst>
                <a:ext uri="{FF2B5EF4-FFF2-40B4-BE49-F238E27FC236}">
                  <a16:creationId xmlns="" xmlns:a16="http://schemas.microsoft.com/office/drawing/2014/main" id="{AE79ABAE-4008-4BCC-8BCC-488103FB65BA}"/>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7">
              <a:extLst>
                <a:ext uri="{FF2B5EF4-FFF2-40B4-BE49-F238E27FC236}">
                  <a16:creationId xmlns="" xmlns:a16="http://schemas.microsoft.com/office/drawing/2014/main" id="{782D66C9-9D23-4C01-8D86-107A09A3DA0F}"/>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Oval 21">
              <a:extLst>
                <a:ext uri="{FF2B5EF4-FFF2-40B4-BE49-F238E27FC236}">
                  <a16:creationId xmlns="" xmlns:a16="http://schemas.microsoft.com/office/drawing/2014/main" id="{778BFABC-7292-41F7-9B04-7833A379E1F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 xmlns:a16="http://schemas.microsoft.com/office/drawing/2014/main" id="{DF717817-9071-47F9-BABE-59440093F811}"/>
              </a:ext>
            </a:extLst>
          </p:cNvPr>
          <p:cNvGrpSpPr/>
          <p:nvPr/>
        </p:nvGrpSpPr>
        <p:grpSpPr>
          <a:xfrm rot="10800000">
            <a:off x="8252739" y="2372486"/>
            <a:ext cx="369954" cy="457861"/>
            <a:chOff x="6310708" y="2223671"/>
            <a:chExt cx="809489" cy="898563"/>
          </a:xfrm>
        </p:grpSpPr>
        <p:sp>
          <p:nvSpPr>
            <p:cNvPr id="25" name="Rounded Rectangle 25">
              <a:extLst>
                <a:ext uri="{FF2B5EF4-FFF2-40B4-BE49-F238E27FC236}">
                  <a16:creationId xmlns="" xmlns:a16="http://schemas.microsoft.com/office/drawing/2014/main" id="{6CBC0E17-D3D0-4F6D-B904-AE8B9D19ECCC}"/>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6">
              <a:extLst>
                <a:ext uri="{FF2B5EF4-FFF2-40B4-BE49-F238E27FC236}">
                  <a16:creationId xmlns="" xmlns:a16="http://schemas.microsoft.com/office/drawing/2014/main" id="{A8811813-B2B2-4BD9-ADD8-6770BF961EB3}"/>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27">
              <a:extLst>
                <a:ext uri="{FF2B5EF4-FFF2-40B4-BE49-F238E27FC236}">
                  <a16:creationId xmlns="" xmlns:a16="http://schemas.microsoft.com/office/drawing/2014/main" id="{9F8A2AA1-88FB-4284-968C-BF195127BC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a:extLst>
                <a:ext uri="{FF2B5EF4-FFF2-40B4-BE49-F238E27FC236}">
                  <a16:creationId xmlns="" xmlns:a16="http://schemas.microsoft.com/office/drawing/2014/main" id="{D28D9623-EF82-4500-B62A-CAC0EEDE4565}"/>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 xmlns:a16="http://schemas.microsoft.com/office/drawing/2014/main" id="{A3703A7E-411E-48A7-B3AD-7E8C9E6AF178}"/>
              </a:ext>
            </a:extLst>
          </p:cNvPr>
          <p:cNvGrpSpPr/>
          <p:nvPr/>
        </p:nvGrpSpPr>
        <p:grpSpPr>
          <a:xfrm rot="16200000">
            <a:off x="8273543" y="3600839"/>
            <a:ext cx="369954" cy="457861"/>
            <a:chOff x="6310708" y="2223671"/>
            <a:chExt cx="809489" cy="898563"/>
          </a:xfrm>
        </p:grpSpPr>
        <p:sp>
          <p:nvSpPr>
            <p:cNvPr id="34" name="Rounded Rectangle 25">
              <a:extLst>
                <a:ext uri="{FF2B5EF4-FFF2-40B4-BE49-F238E27FC236}">
                  <a16:creationId xmlns="" xmlns:a16="http://schemas.microsoft.com/office/drawing/2014/main" id="{E74BC42D-782D-412C-9A66-8499D2EA246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26">
              <a:extLst>
                <a:ext uri="{FF2B5EF4-FFF2-40B4-BE49-F238E27FC236}">
                  <a16:creationId xmlns="" xmlns:a16="http://schemas.microsoft.com/office/drawing/2014/main" id="{F4EC3E36-D11A-407F-AAC4-AD08D6235DA8}"/>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27">
              <a:extLst>
                <a:ext uri="{FF2B5EF4-FFF2-40B4-BE49-F238E27FC236}">
                  <a16:creationId xmlns="" xmlns:a16="http://schemas.microsoft.com/office/drawing/2014/main" id="{E2FE76D7-6EDB-4722-A095-E37A23D71DD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a:extLst>
                <a:ext uri="{FF2B5EF4-FFF2-40B4-BE49-F238E27FC236}">
                  <a16:creationId xmlns="" xmlns:a16="http://schemas.microsoft.com/office/drawing/2014/main" id="{C5AD3A7A-9C2C-4B40-A7DF-156D8A21FB74}"/>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02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59259E-6 L 0.00139 -0.1007 " pathEditMode="relative" rAng="0" ptsTypes="AA">
                                      <p:cBhvr>
                                        <p:cTn id="6" dur="2000" fill="hold"/>
                                        <p:tgtEl>
                                          <p:spTgt spid="23"/>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23"/>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2.77778E-6 4.81481E-6 L 0.13681 0.00486 " pathEditMode="relative" rAng="0" ptsTypes="AA">
                                      <p:cBhvr>
                                        <p:cTn id="18" dur="2000" fill="hold"/>
                                        <p:tgtEl>
                                          <p:spTgt spid="17"/>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17"/>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3.7037E-6 L 0.00191 0.17917 " pathEditMode="relative" rAng="0" ptsTypes="AA">
                                      <p:cBhvr>
                                        <p:cTn id="30" dur="2000" fill="hold"/>
                                        <p:tgtEl>
                                          <p:spTgt spid="24"/>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4"/>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11111E-6 L -0.1368 0.00023 " pathEditMode="relative" rAng="0" ptsTypes="AA">
                                      <p:cBhvr>
                                        <p:cTn id="42" dur="2000" fill="hold"/>
                                        <p:tgtEl>
                                          <p:spTgt spid="33"/>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06885" y="1336176"/>
            <a:ext cx="2212951" cy="2101798"/>
          </a:xfrm>
          <a:prstGeom prst="rect">
            <a:avLst/>
          </a:prstGeom>
        </p:spPr>
      </p:pic>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idx="1"/>
          </p:nvPr>
        </p:nvSpPr>
        <p:spPr>
          <a:xfrm>
            <a:off x="457200" y="1600199"/>
            <a:ext cx="5094514" cy="5025381"/>
          </a:xfrm>
        </p:spPr>
        <p:txBody>
          <a:bodyPr>
            <a:normAutofit/>
          </a:bodyPr>
          <a:lstStyle/>
          <a:p>
            <a:r>
              <a:rPr lang="en-US" dirty="0"/>
              <a:t>Loops make repeating a task multiple times easy</a:t>
            </a:r>
          </a:p>
          <a:p>
            <a:r>
              <a:rPr lang="en-US" dirty="0"/>
              <a:t>The added benefit is that a loop can end whenever you want (a specific number of times, run forever, a specific condition, </a:t>
            </a:r>
            <a:r>
              <a:rPr lang="en-US" dirty="0" err="1"/>
              <a:t>etc</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9" name="Picture 8" descr="Screen Shot 2014-08-07 at 12.27.3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70451" y="309235"/>
            <a:ext cx="3465446" cy="402712"/>
          </a:xfrm>
          <a:prstGeom prst="rect">
            <a:avLst/>
          </a:prstGeom>
        </p:spPr>
      </p:pic>
      <p:grpSp>
        <p:nvGrpSpPr>
          <p:cNvPr id="12" name="Group 11"/>
          <p:cNvGrpSpPr/>
          <p:nvPr/>
        </p:nvGrpSpPr>
        <p:grpSpPr>
          <a:xfrm>
            <a:off x="6595487" y="3029779"/>
            <a:ext cx="1635609" cy="3177534"/>
            <a:chOff x="4880429" y="372201"/>
            <a:chExt cx="2476500" cy="5514615"/>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80429" y="4497074"/>
              <a:ext cx="2476500" cy="1389742"/>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0429" y="372201"/>
              <a:ext cx="2476500" cy="4145370"/>
            </a:xfrm>
            <a:prstGeom prst="rect">
              <a:avLst/>
            </a:prstGeom>
          </p:spPr>
        </p:pic>
      </p:grpSp>
    </p:spTree>
    <p:extLst>
      <p:ext uri="{BB962C8B-B14F-4D97-AF65-F5344CB8AC3E}">
        <p14:creationId xmlns:p14="http://schemas.microsoft.com/office/powerpoint/2010/main" val="96981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180" y="3716741"/>
            <a:ext cx="8540353" cy="1355612"/>
          </a:xfrm>
          <a:prstGeom prst="rect">
            <a:avLst/>
          </a:prstGeom>
        </p:spPr>
      </p:pic>
      <p:sp>
        <p:nvSpPr>
          <p:cNvPr id="2" name="Title 1"/>
          <p:cNvSpPr>
            <a:spLocks noGrp="1"/>
          </p:cNvSpPr>
          <p:nvPr>
            <p:ph type="title"/>
          </p:nvPr>
        </p:nvSpPr>
        <p:spPr/>
        <p:txBody>
          <a:bodyPr/>
          <a:lstStyle/>
          <a:p>
            <a:r>
              <a:rPr lang="en-US" dirty="0"/>
              <a:t>LOOP CHALLENGE</a:t>
            </a:r>
          </a:p>
        </p:txBody>
      </p:sp>
      <p:sp>
        <p:nvSpPr>
          <p:cNvPr id="3" name="Content Placeholder 2"/>
          <p:cNvSpPr>
            <a:spLocks noGrp="1"/>
          </p:cNvSpPr>
          <p:nvPr>
            <p:ph idx="1"/>
          </p:nvPr>
        </p:nvSpPr>
        <p:spPr>
          <a:xfrm>
            <a:off x="457200" y="1306285"/>
            <a:ext cx="8245474" cy="4373563"/>
          </a:xfrm>
        </p:spPr>
        <p:txBody>
          <a:bodyPr>
            <a:normAutofit fontScale="92500" lnSpcReduction="10000"/>
          </a:bodyPr>
          <a:lstStyle/>
          <a:p>
            <a:r>
              <a:rPr lang="en-US" dirty="0">
                <a:solidFill>
                  <a:srgbClr val="FF0000"/>
                </a:solidFill>
              </a:rPr>
              <a:t>Challenge: Write a program to go around a box once.</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The simple way is to code it like this:</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Use a loop to improve the code</a:t>
            </a:r>
          </a:p>
        </p:txBody>
      </p:sp>
      <p:sp>
        <p:nvSpPr>
          <p:cNvPr id="19" name="Rectangle 18">
            <a:extLst>
              <a:ext uri="{FF2B5EF4-FFF2-40B4-BE49-F238E27FC236}">
                <a16:creationId xmlns="" xmlns:a16="http://schemas.microsoft.com/office/drawing/2014/main" id="{C0CBDDC1-0610-424F-B54D-86323038441F}"/>
              </a:ext>
            </a:extLst>
          </p:cNvPr>
          <p:cNvSpPr/>
          <p:nvPr/>
        </p:nvSpPr>
        <p:spPr>
          <a:xfrm>
            <a:off x="4259990" y="2094404"/>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 xmlns:a16="http://schemas.microsoft.com/office/drawing/2014/main" id="{8D49B476-18B1-407D-ABAA-4E56754C3029}"/>
              </a:ext>
            </a:extLst>
          </p:cNvPr>
          <p:cNvCxnSpPr/>
          <p:nvPr/>
        </p:nvCxnSpPr>
        <p:spPr>
          <a:xfrm flipV="1">
            <a:off x="4026417" y="1875414"/>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 xmlns:a16="http://schemas.microsoft.com/office/drawing/2014/main" id="{AA5A7D53-4BF2-41D1-A553-2E4A7B8A5BB7}"/>
              </a:ext>
            </a:extLst>
          </p:cNvPr>
          <p:cNvCxnSpPr/>
          <p:nvPr/>
        </p:nvCxnSpPr>
        <p:spPr>
          <a:xfrm flipV="1">
            <a:off x="4018235" y="1875414"/>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 xmlns:a16="http://schemas.microsoft.com/office/drawing/2014/main" id="{B2207B27-4149-4B0B-8225-3612C19A00AE}"/>
              </a:ext>
            </a:extLst>
          </p:cNvPr>
          <p:cNvCxnSpPr/>
          <p:nvPr/>
        </p:nvCxnSpPr>
        <p:spPr>
          <a:xfrm>
            <a:off x="5325664" y="1875415"/>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 xmlns:a16="http://schemas.microsoft.com/office/drawing/2014/main" id="{F3EC9579-4ADC-458C-AC65-4C5C5D3A863A}"/>
              </a:ext>
            </a:extLst>
          </p:cNvPr>
          <p:cNvCxnSpPr/>
          <p:nvPr/>
        </p:nvCxnSpPr>
        <p:spPr>
          <a:xfrm flipH="1">
            <a:off x="4026417" y="3101751"/>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 xmlns:a16="http://schemas.microsoft.com/office/drawing/2014/main" id="{A57BE22C-A65C-48E2-B669-1DEE7DD9458A}"/>
              </a:ext>
            </a:extLst>
          </p:cNvPr>
          <p:cNvGrpSpPr/>
          <p:nvPr/>
        </p:nvGrpSpPr>
        <p:grpSpPr>
          <a:xfrm>
            <a:off x="3830957" y="2398909"/>
            <a:ext cx="369954" cy="457861"/>
            <a:chOff x="6310708" y="2223671"/>
            <a:chExt cx="809489" cy="898563"/>
          </a:xfrm>
        </p:grpSpPr>
        <p:sp>
          <p:nvSpPr>
            <p:cNvPr id="25" name="Rounded Rectangle 25">
              <a:extLst>
                <a:ext uri="{FF2B5EF4-FFF2-40B4-BE49-F238E27FC236}">
                  <a16:creationId xmlns="" xmlns:a16="http://schemas.microsoft.com/office/drawing/2014/main" id="{F03D4234-96B6-4EA9-9A8E-71C727503AEA}"/>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6">
              <a:extLst>
                <a:ext uri="{FF2B5EF4-FFF2-40B4-BE49-F238E27FC236}">
                  <a16:creationId xmlns="" xmlns:a16="http://schemas.microsoft.com/office/drawing/2014/main" id="{DF62E70C-F884-4437-B337-5A32843B7E8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7" name="Rounded Rectangle 27">
              <a:extLst>
                <a:ext uri="{FF2B5EF4-FFF2-40B4-BE49-F238E27FC236}">
                  <a16:creationId xmlns="" xmlns:a16="http://schemas.microsoft.com/office/drawing/2014/main" id="{89EC801C-4B4C-4EB8-9CD2-14D774EB028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Oval 27">
              <a:extLst>
                <a:ext uri="{FF2B5EF4-FFF2-40B4-BE49-F238E27FC236}">
                  <a16:creationId xmlns="" xmlns:a16="http://schemas.microsoft.com/office/drawing/2014/main" id="{45BE4497-48D7-4EA8-8A2F-2ECC9915B3F8}"/>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CECA5EE4-C4C2-4146-AF5D-A5115AB0C78D}"/>
              </a:ext>
            </a:extLst>
          </p:cNvPr>
          <p:cNvGrpSpPr/>
          <p:nvPr/>
        </p:nvGrpSpPr>
        <p:grpSpPr>
          <a:xfrm rot="5400000">
            <a:off x="3817046" y="1646251"/>
            <a:ext cx="369954" cy="457861"/>
            <a:chOff x="6310708" y="2223671"/>
            <a:chExt cx="809489" cy="898563"/>
          </a:xfrm>
        </p:grpSpPr>
        <p:sp>
          <p:nvSpPr>
            <p:cNvPr id="30" name="Rounded Rectangle 25">
              <a:extLst>
                <a:ext uri="{FF2B5EF4-FFF2-40B4-BE49-F238E27FC236}">
                  <a16:creationId xmlns="" xmlns:a16="http://schemas.microsoft.com/office/drawing/2014/main" id="{B76EAF5A-2755-4F1C-8038-AB97A8DFDA41}"/>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26">
              <a:extLst>
                <a:ext uri="{FF2B5EF4-FFF2-40B4-BE49-F238E27FC236}">
                  <a16:creationId xmlns="" xmlns:a16="http://schemas.microsoft.com/office/drawing/2014/main" id="{F3695895-2794-4794-8EDA-2B4A101D8D3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Rounded Rectangle 27">
              <a:extLst>
                <a:ext uri="{FF2B5EF4-FFF2-40B4-BE49-F238E27FC236}">
                  <a16:creationId xmlns="" xmlns:a16="http://schemas.microsoft.com/office/drawing/2014/main" id="{7FBAB766-83CB-4FED-A35C-438C4506986C}"/>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3" name="Oval 32">
              <a:extLst>
                <a:ext uri="{FF2B5EF4-FFF2-40B4-BE49-F238E27FC236}">
                  <a16:creationId xmlns="" xmlns:a16="http://schemas.microsoft.com/office/drawing/2014/main" id="{AEB2AAEC-F9C3-4F0F-B616-F1C21A09336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 xmlns:a16="http://schemas.microsoft.com/office/drawing/2014/main" id="{4163AE2B-95D7-4CC9-AE62-BFFDEA91F8B0}"/>
              </a:ext>
            </a:extLst>
          </p:cNvPr>
          <p:cNvGrpSpPr/>
          <p:nvPr/>
        </p:nvGrpSpPr>
        <p:grpSpPr>
          <a:xfrm rot="10800000">
            <a:off x="5124013" y="1644467"/>
            <a:ext cx="369954" cy="457861"/>
            <a:chOff x="6310708" y="2223671"/>
            <a:chExt cx="809489" cy="898563"/>
          </a:xfrm>
        </p:grpSpPr>
        <p:sp>
          <p:nvSpPr>
            <p:cNvPr id="35" name="Rounded Rectangle 25">
              <a:extLst>
                <a:ext uri="{FF2B5EF4-FFF2-40B4-BE49-F238E27FC236}">
                  <a16:creationId xmlns="" xmlns:a16="http://schemas.microsoft.com/office/drawing/2014/main" id="{3B1A9C1C-0DAE-4083-99B2-E3B295A12EB9}"/>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26">
              <a:extLst>
                <a:ext uri="{FF2B5EF4-FFF2-40B4-BE49-F238E27FC236}">
                  <a16:creationId xmlns="" xmlns:a16="http://schemas.microsoft.com/office/drawing/2014/main" id="{80DFCCDF-C13A-4E88-A3DB-C9C4DC58988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Rounded Rectangle 27">
              <a:extLst>
                <a:ext uri="{FF2B5EF4-FFF2-40B4-BE49-F238E27FC236}">
                  <a16:creationId xmlns="" xmlns:a16="http://schemas.microsoft.com/office/drawing/2014/main" id="{4EDEF8E5-A720-439D-8BAE-52DA5149443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Oval 37">
              <a:extLst>
                <a:ext uri="{FF2B5EF4-FFF2-40B4-BE49-F238E27FC236}">
                  <a16:creationId xmlns="" xmlns:a16="http://schemas.microsoft.com/office/drawing/2014/main" id="{F0107FDB-F20A-4F22-9224-F510762DE5C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 xmlns:a16="http://schemas.microsoft.com/office/drawing/2014/main" id="{4CF051B4-95F6-4B73-8BB9-A608E89F28D5}"/>
              </a:ext>
            </a:extLst>
          </p:cNvPr>
          <p:cNvGrpSpPr/>
          <p:nvPr/>
        </p:nvGrpSpPr>
        <p:grpSpPr>
          <a:xfrm rot="16200000">
            <a:off x="5144817" y="2872820"/>
            <a:ext cx="369954" cy="457861"/>
            <a:chOff x="6310708" y="2223671"/>
            <a:chExt cx="809489" cy="898563"/>
          </a:xfrm>
        </p:grpSpPr>
        <p:sp>
          <p:nvSpPr>
            <p:cNvPr id="40" name="Rounded Rectangle 25">
              <a:extLst>
                <a:ext uri="{FF2B5EF4-FFF2-40B4-BE49-F238E27FC236}">
                  <a16:creationId xmlns="" xmlns:a16="http://schemas.microsoft.com/office/drawing/2014/main" id="{D270219E-727D-4A63-B716-9731DA10007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26">
              <a:extLst>
                <a:ext uri="{FF2B5EF4-FFF2-40B4-BE49-F238E27FC236}">
                  <a16:creationId xmlns="" xmlns:a16="http://schemas.microsoft.com/office/drawing/2014/main" id="{2817B063-6007-4F59-8945-A77377D7E3AD}"/>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2" name="Rounded Rectangle 27">
              <a:extLst>
                <a:ext uri="{FF2B5EF4-FFF2-40B4-BE49-F238E27FC236}">
                  <a16:creationId xmlns="" xmlns:a16="http://schemas.microsoft.com/office/drawing/2014/main" id="{C4BDA789-6C04-4805-9E4F-A74156CA7B1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3" name="Oval 42">
              <a:extLst>
                <a:ext uri="{FF2B5EF4-FFF2-40B4-BE49-F238E27FC236}">
                  <a16:creationId xmlns="" xmlns:a16="http://schemas.microsoft.com/office/drawing/2014/main" id="{83E412F4-CDB0-4D34-B963-C84C8A457F6F}"/>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96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1000"/>
                                        <p:tgtEl>
                                          <p:spTgt spid="3">
                                            <p:txEl>
                                              <p:pRg st="10" end="10"/>
                                            </p:txEl>
                                          </p:spTgt>
                                        </p:tgtEl>
                                      </p:cBhvr>
                                    </p:animEffect>
                                    <p:anim calcmode="lin" valueType="num">
                                      <p:cBhvr>
                                        <p:cTn id="1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5E-6 -1.85185E-6 L 0.00139 -0.10069 " pathEditMode="relative" rAng="0" ptsTypes="AA">
                                      <p:cBhvr>
                                        <p:cTn id="22" dur="2000" fill="hold"/>
                                        <p:tgtEl>
                                          <p:spTgt spid="24"/>
                                        </p:tgtEl>
                                        <p:attrNameLst>
                                          <p:attrName>ppt_x</p:attrName>
                                          <p:attrName>ppt_y</p:attrName>
                                        </p:attrNameLst>
                                      </p:cBhvr>
                                      <p:rCtr x="69" y="-5046"/>
                                    </p:animMotion>
                                  </p:childTnLst>
                                </p:cTn>
                              </p:par>
                            </p:childTnLst>
                          </p:cTn>
                        </p:par>
                        <p:par>
                          <p:cTn id="23" fill="hold">
                            <p:stCondLst>
                              <p:cond delay="2000"/>
                            </p:stCondLst>
                            <p:childTnLst>
                              <p:par>
                                <p:cTn id="24" presetID="8" presetClass="emph" presetSubtype="0" fill="hold" nodeType="afterEffect">
                                  <p:stCondLst>
                                    <p:cond delay="0"/>
                                  </p:stCondLst>
                                  <p:childTnLst>
                                    <p:animRot by="5400000">
                                      <p:cBhvr>
                                        <p:cTn id="25" dur="2000" fill="hold"/>
                                        <p:tgtEl>
                                          <p:spTgt spid="24"/>
                                        </p:tgtEl>
                                        <p:attrNameLst>
                                          <p:attrName>r</p:attrName>
                                        </p:attrNameLst>
                                      </p:cBhvr>
                                    </p:animRot>
                                  </p:childTnLst>
                                </p:cTn>
                              </p:par>
                            </p:childTnLst>
                          </p:cTn>
                        </p:par>
                        <p:par>
                          <p:cTn id="26" fill="hold">
                            <p:stCondLst>
                              <p:cond delay="4000"/>
                            </p:stCondLst>
                            <p:childTnLst>
                              <p:par>
                                <p:cTn id="27" presetID="1" presetClass="exit" presetSubtype="0" fill="hold" nodeType="after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par>
                          <p:cTn id="29" fill="hold">
                            <p:stCondLst>
                              <p:cond delay="4000"/>
                            </p:stCondLst>
                            <p:childTnLst>
                              <p:par>
                                <p:cTn id="30" presetID="1"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4000"/>
                            </p:stCondLst>
                            <p:childTnLst>
                              <p:par>
                                <p:cTn id="33" presetID="64" presetClass="path" presetSubtype="0" accel="50000" decel="50000" fill="hold" nodeType="afterEffect">
                                  <p:stCondLst>
                                    <p:cond delay="0"/>
                                  </p:stCondLst>
                                  <p:childTnLst>
                                    <p:animMotion origin="layout" path="M 5.55112E-17 3.7037E-7 L 0.13681 0.00486 " pathEditMode="relative" rAng="0" ptsTypes="AA">
                                      <p:cBhvr>
                                        <p:cTn id="34" dur="2000" fill="hold"/>
                                        <p:tgtEl>
                                          <p:spTgt spid="29"/>
                                        </p:tgtEl>
                                        <p:attrNameLst>
                                          <p:attrName>ppt_x</p:attrName>
                                          <p:attrName>ppt_y</p:attrName>
                                        </p:attrNameLst>
                                      </p:cBhvr>
                                      <p:rCtr x="6840" y="231"/>
                                    </p:animMotion>
                                  </p:childTnLst>
                                </p:cTn>
                              </p:par>
                            </p:childTnLst>
                          </p:cTn>
                        </p:par>
                        <p:par>
                          <p:cTn id="35" fill="hold">
                            <p:stCondLst>
                              <p:cond delay="6000"/>
                            </p:stCondLst>
                            <p:childTnLst>
                              <p:par>
                                <p:cTn id="36" presetID="8" presetClass="emph" presetSubtype="0" fill="hold" nodeType="afterEffect">
                                  <p:stCondLst>
                                    <p:cond delay="0"/>
                                  </p:stCondLst>
                                  <p:childTnLst>
                                    <p:animRot by="5400000">
                                      <p:cBhvr>
                                        <p:cTn id="37" dur="2000" fill="hold"/>
                                        <p:tgtEl>
                                          <p:spTgt spid="29"/>
                                        </p:tgtEl>
                                        <p:attrNameLst>
                                          <p:attrName>r</p:attrName>
                                        </p:attrNameLst>
                                      </p:cBhvr>
                                    </p:animRot>
                                  </p:childTnLst>
                                </p:cTn>
                              </p:par>
                            </p:childTnLst>
                          </p:cTn>
                        </p:par>
                        <p:par>
                          <p:cTn id="38" fill="hold">
                            <p:stCondLst>
                              <p:cond delay="8000"/>
                            </p:stCondLst>
                            <p:childTnLst>
                              <p:par>
                                <p:cTn id="39" presetID="1" presetClass="exit" presetSubtype="0" fill="hold" nodeType="after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par>
                          <p:cTn id="41" fill="hold">
                            <p:stCondLst>
                              <p:cond delay="8000"/>
                            </p:stCondLst>
                            <p:childTnLst>
                              <p:par>
                                <p:cTn id="42" presetID="1" presetClass="entr" presetSubtype="0"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par>
                          <p:cTn id="44" fill="hold">
                            <p:stCondLst>
                              <p:cond delay="8000"/>
                            </p:stCondLst>
                            <p:childTnLst>
                              <p:par>
                                <p:cTn id="45" presetID="64" presetClass="path" presetSubtype="0" accel="50000" decel="50000" fill="hold" nodeType="afterEffect">
                                  <p:stCondLst>
                                    <p:cond delay="0"/>
                                  </p:stCondLst>
                                  <p:childTnLst>
                                    <p:animMotion origin="layout" path="M 4.44444E-6 1.85185E-6 L 0.00191 0.17916 " pathEditMode="relative" rAng="0" ptsTypes="AA">
                                      <p:cBhvr>
                                        <p:cTn id="46" dur="2000" fill="hold"/>
                                        <p:tgtEl>
                                          <p:spTgt spid="34"/>
                                        </p:tgtEl>
                                        <p:attrNameLst>
                                          <p:attrName>ppt_x</p:attrName>
                                          <p:attrName>ppt_y</p:attrName>
                                        </p:attrNameLst>
                                      </p:cBhvr>
                                      <p:rCtr x="87" y="8958"/>
                                    </p:animMotion>
                                  </p:childTnLst>
                                </p:cTn>
                              </p:par>
                            </p:childTnLst>
                          </p:cTn>
                        </p:par>
                        <p:par>
                          <p:cTn id="47" fill="hold">
                            <p:stCondLst>
                              <p:cond delay="10000"/>
                            </p:stCondLst>
                            <p:childTnLst>
                              <p:par>
                                <p:cTn id="48" presetID="8" presetClass="emph" presetSubtype="0" fill="hold" nodeType="afterEffect">
                                  <p:stCondLst>
                                    <p:cond delay="0"/>
                                  </p:stCondLst>
                                  <p:childTnLst>
                                    <p:animRot by="5400000">
                                      <p:cBhvr>
                                        <p:cTn id="49" dur="2000" fill="hold"/>
                                        <p:tgtEl>
                                          <p:spTgt spid="34"/>
                                        </p:tgtEl>
                                        <p:attrNameLst>
                                          <p:attrName>r</p:attrName>
                                        </p:attrNameLst>
                                      </p:cBhvr>
                                    </p:animRot>
                                  </p:childTnLst>
                                </p:cTn>
                              </p:par>
                            </p:childTnLst>
                          </p:cTn>
                        </p:par>
                        <p:par>
                          <p:cTn id="50" fill="hold">
                            <p:stCondLst>
                              <p:cond delay="12000"/>
                            </p:stCondLst>
                            <p:childTnLst>
                              <p:par>
                                <p:cTn id="51" presetID="1" presetClass="exit" presetSubtype="0" fill="hold" nodeType="after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par>
                          <p:cTn id="53" fill="hold">
                            <p:stCondLst>
                              <p:cond delay="12000"/>
                            </p:stCondLst>
                            <p:childTnLst>
                              <p:par>
                                <p:cTn id="54" presetID="1" presetClass="entr" presetSubtype="0"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par>
                          <p:cTn id="56" fill="hold">
                            <p:stCondLst>
                              <p:cond delay="12000"/>
                            </p:stCondLst>
                            <p:childTnLst>
                              <p:par>
                                <p:cTn id="57" presetID="64" presetClass="path" presetSubtype="0" accel="50000" decel="50000" fill="hold" nodeType="afterEffect">
                                  <p:stCondLst>
                                    <p:cond delay="0"/>
                                  </p:stCondLst>
                                  <p:childTnLst>
                                    <p:animMotion origin="layout" path="M -2.5E-6 -4.81481E-6 L -0.1368 0.00024 " pathEditMode="relative" rAng="0" ptsTypes="AA">
                                      <p:cBhvr>
                                        <p:cTn id="58" dur="2000" fill="hold"/>
                                        <p:tgtEl>
                                          <p:spTgt spid="39"/>
                                        </p:tgtEl>
                                        <p:attrNameLst>
                                          <p:attrName>ppt_x</p:attrName>
                                          <p:attrName>ppt_y</p:attrName>
                                        </p:attrNameLst>
                                      </p:cBhvr>
                                      <p:rCtr x="-6840" y="0"/>
                                    </p:animMotion>
                                  </p:childTnLst>
                                </p:cTn>
                              </p:par>
                            </p:childTnLst>
                          </p:cTn>
                        </p:par>
                        <p:par>
                          <p:cTn id="59" fill="hold">
                            <p:stCondLst>
                              <p:cond delay="14000"/>
                            </p:stCondLst>
                            <p:childTnLst>
                              <p:par>
                                <p:cTn id="60" presetID="8" presetClass="emph" presetSubtype="0" fill="hold" nodeType="afterEffect">
                                  <p:stCondLst>
                                    <p:cond delay="0"/>
                                  </p:stCondLst>
                                  <p:childTnLst>
                                    <p:animRot by="5400000">
                                      <p:cBhvr>
                                        <p:cTn id="61"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CHALLENGE Solution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9276" y="1077375"/>
            <a:ext cx="7213600" cy="2832100"/>
          </a:xfrm>
          <a:prstGeom prst="rect">
            <a:avLst/>
          </a:prstGeom>
        </p:spPr>
      </p:pic>
      <p:sp>
        <p:nvSpPr>
          <p:cNvPr id="8" name="Rectangle 7"/>
          <p:cNvSpPr/>
          <p:nvPr/>
        </p:nvSpPr>
        <p:spPr>
          <a:xfrm>
            <a:off x="6433457" y="1371600"/>
            <a:ext cx="1237342" cy="500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4 times</a:t>
            </a:r>
          </a:p>
        </p:txBody>
      </p:sp>
      <p:grpSp>
        <p:nvGrpSpPr>
          <p:cNvPr id="11" name="Group 10"/>
          <p:cNvGrpSpPr/>
          <p:nvPr/>
        </p:nvGrpSpPr>
        <p:grpSpPr>
          <a:xfrm>
            <a:off x="6105070" y="3152937"/>
            <a:ext cx="1894115" cy="3570515"/>
            <a:chOff x="4880429" y="372201"/>
            <a:chExt cx="2476500" cy="5514615"/>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80429" y="4497074"/>
              <a:ext cx="2476500" cy="138974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80429" y="372201"/>
              <a:ext cx="2476500" cy="4145370"/>
            </a:xfrm>
            <a:prstGeom prst="rect">
              <a:avLst/>
            </a:prstGeom>
          </p:spPr>
        </p:pic>
      </p:grpSp>
      <p:sp>
        <p:nvSpPr>
          <p:cNvPr id="12" name="Rectangle 11">
            <a:extLst>
              <a:ext uri="{FF2B5EF4-FFF2-40B4-BE49-F238E27FC236}">
                <a16:creationId xmlns="" xmlns:a16="http://schemas.microsoft.com/office/drawing/2014/main" id="{4C637526-887E-4F9A-8A0D-65EE36B006FB}"/>
              </a:ext>
            </a:extLst>
          </p:cNvPr>
          <p:cNvSpPr/>
          <p:nvPr/>
        </p:nvSpPr>
        <p:spPr>
          <a:xfrm>
            <a:off x="3512163" y="4509727"/>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54FADFE3-6900-44D1-A015-46A73B6B294E}"/>
              </a:ext>
            </a:extLst>
          </p:cNvPr>
          <p:cNvCxnSpPr/>
          <p:nvPr/>
        </p:nvCxnSpPr>
        <p:spPr>
          <a:xfrm flipV="1">
            <a:off x="3278590" y="4290737"/>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 xmlns:a16="http://schemas.microsoft.com/office/drawing/2014/main" id="{0D49B6F1-62AF-4E79-842A-6DF3AB4AB8AF}"/>
              </a:ext>
            </a:extLst>
          </p:cNvPr>
          <p:cNvCxnSpPr/>
          <p:nvPr/>
        </p:nvCxnSpPr>
        <p:spPr>
          <a:xfrm flipV="1">
            <a:off x="3270408" y="4290737"/>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 xmlns:a16="http://schemas.microsoft.com/office/drawing/2014/main" id="{9E54E237-D89D-4EC0-8B8F-F9B3771669E8}"/>
              </a:ext>
            </a:extLst>
          </p:cNvPr>
          <p:cNvCxnSpPr/>
          <p:nvPr/>
        </p:nvCxnSpPr>
        <p:spPr>
          <a:xfrm>
            <a:off x="4577837" y="4290738"/>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 xmlns:a16="http://schemas.microsoft.com/office/drawing/2014/main" id="{39C64A4B-2CC0-41EE-AF41-33C825E65205}"/>
              </a:ext>
            </a:extLst>
          </p:cNvPr>
          <p:cNvCxnSpPr/>
          <p:nvPr/>
        </p:nvCxnSpPr>
        <p:spPr>
          <a:xfrm flipH="1">
            <a:off x="3278590" y="5517074"/>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17" name="Group 16">
            <a:extLst>
              <a:ext uri="{FF2B5EF4-FFF2-40B4-BE49-F238E27FC236}">
                <a16:creationId xmlns="" xmlns:a16="http://schemas.microsoft.com/office/drawing/2014/main" id="{FCED4869-DCCD-4AB0-B710-37DF153D3A48}"/>
              </a:ext>
            </a:extLst>
          </p:cNvPr>
          <p:cNvGrpSpPr/>
          <p:nvPr/>
        </p:nvGrpSpPr>
        <p:grpSpPr>
          <a:xfrm>
            <a:off x="3083130" y="4814232"/>
            <a:ext cx="369954" cy="457861"/>
            <a:chOff x="6310708" y="2223671"/>
            <a:chExt cx="809489" cy="898563"/>
          </a:xfrm>
        </p:grpSpPr>
        <p:sp>
          <p:nvSpPr>
            <p:cNvPr id="18" name="Rounded Rectangle 25">
              <a:extLst>
                <a:ext uri="{FF2B5EF4-FFF2-40B4-BE49-F238E27FC236}">
                  <a16:creationId xmlns="" xmlns:a16="http://schemas.microsoft.com/office/drawing/2014/main" id="{D1FD7AA4-00BD-47EE-8D80-8567871ABA27}"/>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 xmlns:a16="http://schemas.microsoft.com/office/drawing/2014/main" id="{09BE9ABB-170F-416B-A00E-854B42B54E4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0" name="Rounded Rectangle 27">
              <a:extLst>
                <a:ext uri="{FF2B5EF4-FFF2-40B4-BE49-F238E27FC236}">
                  <a16:creationId xmlns="" xmlns:a16="http://schemas.microsoft.com/office/drawing/2014/main" id="{DBEDFB6E-202C-407D-A937-1AA5D8659A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Oval 20">
              <a:extLst>
                <a:ext uri="{FF2B5EF4-FFF2-40B4-BE49-F238E27FC236}">
                  <a16:creationId xmlns="" xmlns:a16="http://schemas.microsoft.com/office/drawing/2014/main" id="{E49D4BFE-2388-4CEB-8DE9-5FE5B789D630}"/>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3F2E7A50-8A7A-4CB5-A9DC-A0B9CD981BE3}"/>
              </a:ext>
            </a:extLst>
          </p:cNvPr>
          <p:cNvGrpSpPr/>
          <p:nvPr/>
        </p:nvGrpSpPr>
        <p:grpSpPr>
          <a:xfrm rot="5400000">
            <a:off x="3069219" y="4061574"/>
            <a:ext cx="369954" cy="457861"/>
            <a:chOff x="6310708" y="2223671"/>
            <a:chExt cx="809489" cy="898563"/>
          </a:xfrm>
        </p:grpSpPr>
        <p:sp>
          <p:nvSpPr>
            <p:cNvPr id="23" name="Rounded Rectangle 25">
              <a:extLst>
                <a:ext uri="{FF2B5EF4-FFF2-40B4-BE49-F238E27FC236}">
                  <a16:creationId xmlns="" xmlns:a16="http://schemas.microsoft.com/office/drawing/2014/main" id="{0A2D21BF-27AA-4335-9CDA-4D27A2D039C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6">
              <a:extLst>
                <a:ext uri="{FF2B5EF4-FFF2-40B4-BE49-F238E27FC236}">
                  <a16:creationId xmlns="" xmlns:a16="http://schemas.microsoft.com/office/drawing/2014/main" id="{339FA8E7-8877-4BAB-9FAA-B756150907AE}"/>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7">
              <a:extLst>
                <a:ext uri="{FF2B5EF4-FFF2-40B4-BE49-F238E27FC236}">
                  <a16:creationId xmlns="" xmlns:a16="http://schemas.microsoft.com/office/drawing/2014/main" id="{D5C628FF-63AF-4BD2-801E-83E61505F8B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a:extLst>
                <a:ext uri="{FF2B5EF4-FFF2-40B4-BE49-F238E27FC236}">
                  <a16:creationId xmlns="" xmlns:a16="http://schemas.microsoft.com/office/drawing/2014/main" id="{E2785240-C7C5-4A9A-A7D7-38909622FB97}"/>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 xmlns:a16="http://schemas.microsoft.com/office/drawing/2014/main" id="{3B8DAD5D-88DD-4C6E-9431-19A86E0E7ACF}"/>
              </a:ext>
            </a:extLst>
          </p:cNvPr>
          <p:cNvGrpSpPr/>
          <p:nvPr/>
        </p:nvGrpSpPr>
        <p:grpSpPr>
          <a:xfrm rot="10800000">
            <a:off x="4376186" y="4059790"/>
            <a:ext cx="369954" cy="457861"/>
            <a:chOff x="6310708" y="2223671"/>
            <a:chExt cx="809489" cy="898563"/>
          </a:xfrm>
        </p:grpSpPr>
        <p:sp>
          <p:nvSpPr>
            <p:cNvPr id="28" name="Rounded Rectangle 25">
              <a:extLst>
                <a:ext uri="{FF2B5EF4-FFF2-40B4-BE49-F238E27FC236}">
                  <a16:creationId xmlns="" xmlns:a16="http://schemas.microsoft.com/office/drawing/2014/main" id="{F1CB5CAD-25D4-4A46-A47A-8E39AFFE3983}"/>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6">
              <a:extLst>
                <a:ext uri="{FF2B5EF4-FFF2-40B4-BE49-F238E27FC236}">
                  <a16:creationId xmlns="" xmlns:a16="http://schemas.microsoft.com/office/drawing/2014/main" id="{A6565553-A253-47A3-866C-F8D98481A05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7">
              <a:extLst>
                <a:ext uri="{FF2B5EF4-FFF2-40B4-BE49-F238E27FC236}">
                  <a16:creationId xmlns="" xmlns:a16="http://schemas.microsoft.com/office/drawing/2014/main" id="{5D4A833F-0626-4F5B-8534-F6C465618C0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a:extLst>
                <a:ext uri="{FF2B5EF4-FFF2-40B4-BE49-F238E27FC236}">
                  <a16:creationId xmlns="" xmlns:a16="http://schemas.microsoft.com/office/drawing/2014/main" id="{78AB0113-7039-44AC-B96A-FE013A8A768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 xmlns:a16="http://schemas.microsoft.com/office/drawing/2014/main" id="{3FCB9A70-0BF7-407C-9121-EF6B57262B6B}"/>
              </a:ext>
            </a:extLst>
          </p:cNvPr>
          <p:cNvGrpSpPr/>
          <p:nvPr/>
        </p:nvGrpSpPr>
        <p:grpSpPr>
          <a:xfrm rot="16200000">
            <a:off x="4396990" y="5288143"/>
            <a:ext cx="369954" cy="457861"/>
            <a:chOff x="6310708" y="2223671"/>
            <a:chExt cx="809489" cy="898563"/>
          </a:xfrm>
        </p:grpSpPr>
        <p:sp>
          <p:nvSpPr>
            <p:cNvPr id="33" name="Rounded Rectangle 25">
              <a:extLst>
                <a:ext uri="{FF2B5EF4-FFF2-40B4-BE49-F238E27FC236}">
                  <a16:creationId xmlns="" xmlns:a16="http://schemas.microsoft.com/office/drawing/2014/main" id="{EB2E6F13-AAF8-42AB-8EC8-2C9C5FAAE30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26">
              <a:extLst>
                <a:ext uri="{FF2B5EF4-FFF2-40B4-BE49-F238E27FC236}">
                  <a16:creationId xmlns="" xmlns:a16="http://schemas.microsoft.com/office/drawing/2014/main" id="{B701B739-090F-404B-8BF6-B4CDDCA9D6B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27">
              <a:extLst>
                <a:ext uri="{FF2B5EF4-FFF2-40B4-BE49-F238E27FC236}">
                  <a16:creationId xmlns="" xmlns:a16="http://schemas.microsoft.com/office/drawing/2014/main" id="{0D7293FE-7D29-4538-B39C-64FA8C96D83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a:extLst>
                <a:ext uri="{FF2B5EF4-FFF2-40B4-BE49-F238E27FC236}">
                  <a16:creationId xmlns="" xmlns:a16="http://schemas.microsoft.com/office/drawing/2014/main" id="{02BA500A-22F9-4CCE-8138-6DFB3D005316}"/>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9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3.33333E-6 L 0.00139 -0.1007 " pathEditMode="relative" rAng="0" ptsTypes="AA">
                                      <p:cBhvr>
                                        <p:cTn id="6" dur="2000" fill="hold"/>
                                        <p:tgtEl>
                                          <p:spTgt spid="17"/>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17"/>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8.33333E-7 -2.96296E-6 L 0.1368 0.00486 " pathEditMode="relative" rAng="0" ptsTypes="AA">
                                      <p:cBhvr>
                                        <p:cTn id="18" dur="2000" fill="hold"/>
                                        <p:tgtEl>
                                          <p:spTgt spid="22"/>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22"/>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1.48148E-6 L 0.00191 0.17917 " pathEditMode="relative" rAng="0" ptsTypes="AA">
                                      <p:cBhvr>
                                        <p:cTn id="30" dur="2000" fill="hold"/>
                                        <p:tgtEl>
                                          <p:spTgt spid="27"/>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7"/>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85185E-6 L -0.1368 0.00023 " pathEditMode="relative" rAng="0" ptsTypes="AA">
                                      <p:cBhvr>
                                        <p:cTn id="42" dur="2000" fill="hold"/>
                                        <p:tgtEl>
                                          <p:spTgt spid="32"/>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Switches</a:t>
            </a:r>
          </a:p>
        </p:txBody>
      </p:sp>
    </p:spTree>
    <p:extLst>
      <p:ext uri="{BB962C8B-B14F-4D97-AF65-F5344CB8AC3E}">
        <p14:creationId xmlns:p14="http://schemas.microsoft.com/office/powerpoint/2010/main" val="801377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lipart&#10;&#10;Description generated with very high confidence">
            <a:extLst>
              <a:ext uri="{FF2B5EF4-FFF2-40B4-BE49-F238E27FC236}">
                <a16:creationId xmlns="" xmlns:a16="http://schemas.microsoft.com/office/drawing/2014/main" id="{5D640449-E623-41F2-AFEF-EB610601F0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61620" y="816993"/>
            <a:ext cx="1366977" cy="1368168"/>
          </a:xfrm>
          <a:prstGeom prst="rect">
            <a:avLst/>
          </a:prstGeom>
        </p:spPr>
      </p:pic>
      <p:sp>
        <p:nvSpPr>
          <p:cNvPr id="2" name="Title 1"/>
          <p:cNvSpPr>
            <a:spLocks noGrp="1"/>
          </p:cNvSpPr>
          <p:nvPr>
            <p:ph type="title"/>
          </p:nvPr>
        </p:nvSpPr>
        <p:spPr/>
        <p:txBody>
          <a:bodyPr/>
          <a:lstStyle/>
          <a:p>
            <a:r>
              <a:rPr lang="en-US" dirty="0"/>
              <a:t>Switch Blocks</a:t>
            </a:r>
          </a:p>
        </p:txBody>
      </p:sp>
      <p:sp>
        <p:nvSpPr>
          <p:cNvPr id="3" name="Content Placeholder 2"/>
          <p:cNvSpPr>
            <a:spLocks noGrp="1"/>
          </p:cNvSpPr>
          <p:nvPr>
            <p:ph idx="1"/>
          </p:nvPr>
        </p:nvSpPr>
        <p:spPr>
          <a:xfrm>
            <a:off x="457200" y="1314564"/>
            <a:ext cx="3917552" cy="4908435"/>
          </a:xfrm>
        </p:spPr>
        <p:txBody>
          <a:bodyPr>
            <a:normAutofit/>
          </a:bodyPr>
          <a:lstStyle/>
          <a:p>
            <a:r>
              <a:rPr lang="en-US" dirty="0"/>
              <a:t>Asking the robot a question and doing something different based on the answer</a:t>
            </a:r>
          </a:p>
          <a:p>
            <a:pPr lvl="1"/>
            <a:r>
              <a:rPr lang="en-US" dirty="0"/>
              <a:t>Example: Does the robot see a line? Or not?</a:t>
            </a:r>
          </a:p>
          <a:p>
            <a:pPr lvl="1"/>
            <a:endParaRPr lang="en-US" dirty="0"/>
          </a:p>
          <a:p>
            <a:r>
              <a:rPr lang="en-US" dirty="0"/>
              <a:t>Basically a YES/NO QUESTION</a:t>
            </a:r>
          </a:p>
          <a:p>
            <a:r>
              <a:rPr lang="en-US" dirty="0"/>
              <a:t>Switch blocks are found in the orange/flow tab</a:t>
            </a:r>
          </a:p>
          <a:p>
            <a:pPr lvl="2"/>
            <a:endParaRPr lang="en-US" dirty="0"/>
          </a:p>
        </p:txBody>
      </p:sp>
      <p:pic>
        <p:nvPicPr>
          <p:cNvPr id="5" name="Picture 4" descr="Screen Shot 2014-08-07 at 12.24.17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62590" y="2001119"/>
            <a:ext cx="2334928" cy="2783608"/>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62590" y="288121"/>
            <a:ext cx="3465446" cy="402712"/>
          </a:xfrm>
          <a:prstGeom prst="rect">
            <a:avLst/>
          </a:prstGeom>
        </p:spPr>
      </p:pic>
      <p:sp>
        <p:nvSpPr>
          <p:cNvPr id="9" name="Oval 8"/>
          <p:cNvSpPr/>
          <p:nvPr/>
        </p:nvSpPr>
        <p:spPr>
          <a:xfrm>
            <a:off x="5272785" y="3384354"/>
            <a:ext cx="833905" cy="425467"/>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4803809" y="3809821"/>
            <a:ext cx="725569" cy="1539323"/>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539812" y="5349144"/>
            <a:ext cx="2220489" cy="923330"/>
          </a:xfrm>
          <a:prstGeom prst="rect">
            <a:avLst/>
          </a:prstGeom>
          <a:noFill/>
        </p:spPr>
        <p:txBody>
          <a:bodyPr wrap="square" rtlCol="0">
            <a:spAutoFit/>
          </a:bodyPr>
          <a:lstStyle/>
          <a:p>
            <a:r>
              <a:rPr lang="en-US" dirty="0"/>
              <a:t>The question being asked: is the touch sensor pressed</a:t>
            </a:r>
          </a:p>
        </p:txBody>
      </p:sp>
      <p:sp>
        <p:nvSpPr>
          <p:cNvPr id="14" name="Oval 13"/>
          <p:cNvSpPr/>
          <p:nvPr/>
        </p:nvSpPr>
        <p:spPr>
          <a:xfrm>
            <a:off x="5964010" y="218984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644840" y="1660912"/>
            <a:ext cx="705605" cy="622416"/>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092309" y="5349144"/>
            <a:ext cx="1951589" cy="646331"/>
          </a:xfrm>
          <a:prstGeom prst="rect">
            <a:avLst/>
          </a:prstGeom>
          <a:noFill/>
        </p:spPr>
        <p:txBody>
          <a:bodyPr wrap="square" rtlCol="0">
            <a:spAutoFit/>
          </a:bodyPr>
          <a:lstStyle/>
          <a:p>
            <a:r>
              <a:rPr lang="en-US" dirty="0"/>
              <a:t>Run this code if the answer is no</a:t>
            </a:r>
          </a:p>
        </p:txBody>
      </p:sp>
      <p:sp>
        <p:nvSpPr>
          <p:cNvPr id="20" name="TextBox 19"/>
          <p:cNvSpPr txBox="1"/>
          <p:nvPr/>
        </p:nvSpPr>
        <p:spPr>
          <a:xfrm>
            <a:off x="4784506" y="1014581"/>
            <a:ext cx="1951589" cy="646331"/>
          </a:xfrm>
          <a:prstGeom prst="rect">
            <a:avLst/>
          </a:prstGeom>
          <a:noFill/>
        </p:spPr>
        <p:txBody>
          <a:bodyPr wrap="square" rtlCol="0">
            <a:spAutoFit/>
          </a:bodyPr>
          <a:lstStyle/>
          <a:p>
            <a:r>
              <a:rPr lang="en-US" dirty="0"/>
              <a:t>Run this code if the answer is yes</a:t>
            </a:r>
          </a:p>
        </p:txBody>
      </p:sp>
      <p:sp>
        <p:nvSpPr>
          <p:cNvPr id="21" name="Oval 20"/>
          <p:cNvSpPr/>
          <p:nvPr/>
        </p:nvSpPr>
        <p:spPr>
          <a:xfrm>
            <a:off x="6015335" y="356087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19" idx="0"/>
            <a:endCxn id="21" idx="4"/>
          </p:cNvCxnSpPr>
          <p:nvPr/>
        </p:nvCxnSpPr>
        <p:spPr>
          <a:xfrm flipH="1" flipV="1">
            <a:off x="6856427" y="4552295"/>
            <a:ext cx="211677" cy="796849"/>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4" name="AutoShape 2" descr="Image result for cartoon thinking">
            <a:extLst>
              <a:ext uri="{FF2B5EF4-FFF2-40B4-BE49-F238E27FC236}">
                <a16:creationId xmlns="" xmlns:a16="http://schemas.microsoft.com/office/drawing/2014/main" id="{EE5168A4-C41B-45E8-8F64-F570F38EF5FA}"/>
              </a:ext>
            </a:extLst>
          </p:cNvPr>
          <p:cNvSpPr>
            <a:spLocks noChangeAspect="1" noChangeArrowheads="1"/>
          </p:cNvSpPr>
          <p:nvPr/>
        </p:nvSpPr>
        <p:spPr bwMode="auto">
          <a:xfrm>
            <a:off x="3505200" y="2357438"/>
            <a:ext cx="2133600"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912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1</a:t>
            </a:r>
          </a:p>
        </p:txBody>
      </p:sp>
      <p:sp>
        <p:nvSpPr>
          <p:cNvPr id="3" name="Content Placeholder 2"/>
          <p:cNvSpPr>
            <a:spLocks noGrp="1"/>
          </p:cNvSpPr>
          <p:nvPr>
            <p:ph idx="1"/>
          </p:nvPr>
        </p:nvSpPr>
        <p:spPr>
          <a:xfrm>
            <a:off x="457200" y="1524318"/>
            <a:ext cx="4397553" cy="5107594"/>
          </a:xfrm>
        </p:spPr>
        <p:txBody>
          <a:bodyPr>
            <a:noAutofit/>
          </a:bodyPr>
          <a:lstStyle/>
          <a:p>
            <a:r>
              <a:rPr lang="en-US" sz="2400" dirty="0">
                <a:solidFill>
                  <a:srgbClr val="FF0000"/>
                </a:solidFill>
              </a:rPr>
              <a:t>Challenge:  </a:t>
            </a:r>
            <a:r>
              <a:rPr lang="en-US" sz="2400" dirty="0"/>
              <a:t>Write a program that changes the display based on if the touch sensor is pressed or not pressed.  </a:t>
            </a:r>
          </a:p>
          <a:p>
            <a:r>
              <a:rPr lang="en-US" sz="2400" dirty="0"/>
              <a:t>If pressed, your EV3 is happy! Display a smiley face.  If not pressed, the EV3 is sad!  Display a sad face.</a:t>
            </a:r>
          </a:p>
          <a:p>
            <a:r>
              <a:rPr lang="en-US" sz="2400" dirty="0">
                <a:solidFill>
                  <a:srgbClr val="FF0000"/>
                </a:solidFill>
              </a:rPr>
              <a:t>Hint: </a:t>
            </a:r>
            <a:r>
              <a:rPr lang="en-US" sz="2400" dirty="0"/>
              <a:t>You will need to use the display block, loops and switch blocks!</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62590" y="1038575"/>
            <a:ext cx="3465446" cy="402712"/>
          </a:xfrm>
          <a:prstGeom prst="rect">
            <a:avLst/>
          </a:prstGeom>
        </p:spPr>
      </p:pic>
      <p:pic>
        <p:nvPicPr>
          <p:cNvPr id="7" name="Picture 6" descr="imgre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32227" y="2255401"/>
            <a:ext cx="2041519" cy="1978783"/>
          </a:xfrm>
          <a:prstGeom prst="rect">
            <a:avLst/>
          </a:prstGeom>
        </p:spPr>
      </p:pic>
    </p:spTree>
    <p:extLst>
      <p:ext uri="{BB962C8B-B14F-4D97-AF65-F5344CB8AC3E}">
        <p14:creationId xmlns:p14="http://schemas.microsoft.com/office/powerpoint/2010/main" val="1206321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SOLUTION</a:t>
            </a:r>
          </a:p>
        </p:txBody>
      </p:sp>
      <p:pic>
        <p:nvPicPr>
          <p:cNvPr id="4" name="Picture 3" descr="Screen Shot 2014-08-08 at 7.03.5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199" y="1235362"/>
            <a:ext cx="7717671" cy="5010727"/>
          </a:xfrm>
          <a:prstGeom prst="rect">
            <a:avLst/>
          </a:prstGeom>
        </p:spPr>
      </p:pic>
      <p:sp>
        <p:nvSpPr>
          <p:cNvPr id="5" name="TextBox 4"/>
          <p:cNvSpPr txBox="1"/>
          <p:nvPr/>
        </p:nvSpPr>
        <p:spPr>
          <a:xfrm>
            <a:off x="3696919" y="3429321"/>
            <a:ext cx="1639455" cy="369332"/>
          </a:xfrm>
          <a:prstGeom prst="rect">
            <a:avLst/>
          </a:prstGeom>
          <a:noFill/>
        </p:spPr>
        <p:txBody>
          <a:bodyPr wrap="square" rtlCol="0">
            <a:spAutoFit/>
          </a:bodyPr>
          <a:lstStyle/>
          <a:p>
            <a:r>
              <a:rPr lang="en-US" dirty="0"/>
              <a:t>Display Block</a:t>
            </a:r>
          </a:p>
        </p:txBody>
      </p:sp>
      <p:sp>
        <p:nvSpPr>
          <p:cNvPr id="6" name="TextBox 5"/>
          <p:cNvSpPr txBox="1"/>
          <p:nvPr/>
        </p:nvSpPr>
        <p:spPr>
          <a:xfrm>
            <a:off x="3696919" y="5475637"/>
            <a:ext cx="1639455" cy="369332"/>
          </a:xfrm>
          <a:prstGeom prst="rect">
            <a:avLst/>
          </a:prstGeom>
          <a:noFill/>
        </p:spPr>
        <p:txBody>
          <a:bodyPr wrap="square" rtlCol="0">
            <a:spAutoFit/>
          </a:bodyPr>
          <a:lstStyle/>
          <a:p>
            <a:r>
              <a:rPr lang="en-US" dirty="0"/>
              <a:t>Display Block</a:t>
            </a:r>
          </a:p>
        </p:txBody>
      </p:sp>
      <p:sp>
        <p:nvSpPr>
          <p:cNvPr id="7" name="TextBox 6"/>
          <p:cNvSpPr txBox="1"/>
          <p:nvPr/>
        </p:nvSpPr>
        <p:spPr>
          <a:xfrm>
            <a:off x="5811982" y="4519282"/>
            <a:ext cx="1564798" cy="369332"/>
          </a:xfrm>
          <a:prstGeom prst="rect">
            <a:avLst/>
          </a:prstGeom>
          <a:noFill/>
        </p:spPr>
        <p:txBody>
          <a:bodyPr wrap="square" rtlCol="0">
            <a:spAutoFit/>
          </a:bodyPr>
          <a:lstStyle/>
          <a:p>
            <a:r>
              <a:rPr lang="en-US" dirty="0"/>
              <a:t>Wait Block</a:t>
            </a:r>
          </a:p>
        </p:txBody>
      </p:sp>
      <p:sp>
        <p:nvSpPr>
          <p:cNvPr id="8" name="TextBox 7"/>
          <p:cNvSpPr txBox="1"/>
          <p:nvPr/>
        </p:nvSpPr>
        <p:spPr>
          <a:xfrm>
            <a:off x="953655" y="5463701"/>
            <a:ext cx="1149927" cy="369332"/>
          </a:xfrm>
          <a:prstGeom prst="rect">
            <a:avLst/>
          </a:prstGeom>
          <a:noFill/>
        </p:spPr>
        <p:txBody>
          <a:bodyPr wrap="square" rtlCol="0">
            <a:spAutoFit/>
          </a:bodyPr>
          <a:lstStyle/>
          <a:p>
            <a:r>
              <a:rPr lang="en-US" dirty="0"/>
              <a:t>Loop</a:t>
            </a:r>
          </a:p>
        </p:txBody>
      </p:sp>
      <p:sp>
        <p:nvSpPr>
          <p:cNvPr id="9" name="TextBox 8"/>
          <p:cNvSpPr txBox="1"/>
          <p:nvPr/>
        </p:nvSpPr>
        <p:spPr>
          <a:xfrm>
            <a:off x="2103582" y="4431806"/>
            <a:ext cx="1149927" cy="923330"/>
          </a:xfrm>
          <a:prstGeom prst="rect">
            <a:avLst/>
          </a:prstGeom>
          <a:noFill/>
        </p:spPr>
        <p:txBody>
          <a:bodyPr wrap="square" rtlCol="0">
            <a:spAutoFit/>
          </a:bodyPr>
          <a:lstStyle/>
          <a:p>
            <a:r>
              <a:rPr lang="en-US" dirty="0"/>
              <a:t>Touch Sensor</a:t>
            </a:r>
          </a:p>
          <a:p>
            <a:r>
              <a:rPr lang="en-US" dirty="0"/>
              <a:t>Selected</a:t>
            </a:r>
          </a:p>
        </p:txBody>
      </p:sp>
    </p:spTree>
    <p:extLst>
      <p:ext uri="{BB962C8B-B14F-4D97-AF65-F5344CB8AC3E}">
        <p14:creationId xmlns:p14="http://schemas.microsoft.com/office/powerpoint/2010/main" val="254372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2</a:t>
            </a:r>
          </a:p>
        </p:txBody>
      </p:sp>
      <p:sp>
        <p:nvSpPr>
          <p:cNvPr id="3" name="Content Placeholder 2"/>
          <p:cNvSpPr>
            <a:spLocks noGrp="1"/>
          </p:cNvSpPr>
          <p:nvPr>
            <p:ph idx="1"/>
          </p:nvPr>
        </p:nvSpPr>
        <p:spPr>
          <a:xfrm>
            <a:off x="457200" y="2429164"/>
            <a:ext cx="8245474" cy="3004272"/>
          </a:xfrm>
        </p:spPr>
        <p:txBody>
          <a:bodyPr>
            <a:normAutofit/>
          </a:bodyPr>
          <a:lstStyle/>
          <a:p>
            <a:r>
              <a:rPr lang="en-US" sz="3200" dirty="0"/>
              <a:t>Can you write a program that display big eyeballs if you touch it once and a sad face if you touch it a second time and toggles back and forth.</a:t>
            </a:r>
          </a:p>
        </p:txBody>
      </p:sp>
    </p:spTree>
    <p:extLst>
      <p:ext uri="{BB962C8B-B14F-4D97-AF65-F5344CB8AC3E}">
        <p14:creationId xmlns:p14="http://schemas.microsoft.com/office/powerpoint/2010/main" val="175152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TERMS TO KNOW</a:t>
            </a:r>
            <a:endParaRPr lang="en-US" dirty="0"/>
          </a:p>
        </p:txBody>
      </p:sp>
      <p:sp>
        <p:nvSpPr>
          <p:cNvPr id="3" name="Content Placeholder 2"/>
          <p:cNvSpPr>
            <a:spLocks noGrp="1"/>
          </p:cNvSpPr>
          <p:nvPr>
            <p:ph idx="1"/>
          </p:nvPr>
        </p:nvSpPr>
        <p:spPr>
          <a:xfrm>
            <a:off x="257908" y="1524000"/>
            <a:ext cx="4462682" cy="4648200"/>
          </a:xfrm>
        </p:spPr>
        <p:txBody>
          <a:bodyPr/>
          <a:lstStyle/>
          <a:p>
            <a:r>
              <a:rPr lang="en-US" dirty="0" smtClean="0"/>
              <a:t>A </a:t>
            </a:r>
            <a:r>
              <a:rPr lang="en-US" dirty="0" smtClean="0">
                <a:solidFill>
                  <a:srgbClr val="FF0000"/>
                </a:solidFill>
              </a:rPr>
              <a:t>mission</a:t>
            </a:r>
            <a:r>
              <a:rPr lang="en-US" dirty="0" smtClean="0"/>
              <a:t> is one of the approx.15-18 tasks that the robot must complete on the FIRST LEGO League table.</a:t>
            </a:r>
          </a:p>
          <a:p>
            <a:r>
              <a:rPr lang="en-US" dirty="0" smtClean="0"/>
              <a:t>A </a:t>
            </a:r>
            <a:r>
              <a:rPr lang="en-US" dirty="0" smtClean="0">
                <a:solidFill>
                  <a:srgbClr val="FF0000"/>
                </a:solidFill>
              </a:rPr>
              <a:t>Run</a:t>
            </a:r>
            <a:r>
              <a:rPr lang="en-US" dirty="0" smtClean="0"/>
              <a:t> is every time the robot leaves the base area.  During this run, the robot may complete one or more missions.</a:t>
            </a:r>
          </a:p>
          <a:p>
            <a:r>
              <a:rPr lang="en-US" dirty="0" smtClean="0"/>
              <a:t>A </a:t>
            </a:r>
            <a:r>
              <a:rPr lang="en-US" dirty="0" smtClean="0">
                <a:solidFill>
                  <a:srgbClr val="FF0000"/>
                </a:solidFill>
              </a:rPr>
              <a:t>base robot</a:t>
            </a:r>
            <a:r>
              <a:rPr lang="en-US" dirty="0" smtClean="0"/>
              <a:t> is just the main MINDSTORMS robot chassis. </a:t>
            </a:r>
          </a:p>
          <a:p>
            <a:r>
              <a:rPr lang="en-US" dirty="0" smtClean="0"/>
              <a:t>The </a:t>
            </a:r>
            <a:r>
              <a:rPr lang="en-US" dirty="0" smtClean="0">
                <a:solidFill>
                  <a:srgbClr val="FF0000"/>
                </a:solidFill>
              </a:rPr>
              <a:t>attachments</a:t>
            </a:r>
            <a:r>
              <a:rPr lang="en-US" dirty="0" smtClean="0"/>
              <a:t> are other mechanisms added to the base robot to complete a mission (e.g. an arm)</a:t>
            </a:r>
          </a:p>
          <a:p>
            <a:endParaRPr lang="en-US" dirty="0" smtClean="0"/>
          </a:p>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20590" y="1524000"/>
            <a:ext cx="3877056" cy="1882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34890" y="3617932"/>
            <a:ext cx="3210650" cy="2530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4227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2 solution</a:t>
            </a:r>
          </a:p>
        </p:txBody>
      </p:sp>
      <p:pic>
        <p:nvPicPr>
          <p:cNvPr id="6" name="Picture 5" descr="Screen Shot 2014-08-08 at 7.06.12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6547" y="2262909"/>
            <a:ext cx="7577277" cy="3784279"/>
          </a:xfrm>
          <a:prstGeom prst="rect">
            <a:avLst/>
          </a:prstGeom>
        </p:spPr>
      </p:pic>
    </p:spTree>
    <p:extLst>
      <p:ext uri="{BB962C8B-B14F-4D97-AF65-F5344CB8AC3E}">
        <p14:creationId xmlns:p14="http://schemas.microsoft.com/office/powerpoint/2010/main" val="228792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Basic Line Follower</a:t>
            </a:r>
          </a:p>
        </p:txBody>
      </p:sp>
    </p:spTree>
    <p:extLst>
      <p:ext uri="{BB962C8B-B14F-4D97-AF65-F5344CB8AC3E}">
        <p14:creationId xmlns:p14="http://schemas.microsoft.com/office/powerpoint/2010/main" val="613676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9" name="Content Placeholder 8"/>
          <p:cNvSpPr>
            <a:spLocks noGrp="1"/>
          </p:cNvSpPr>
          <p:nvPr>
            <p:ph idx="1"/>
          </p:nvPr>
        </p:nvSpPr>
        <p:spPr>
          <a:xfrm>
            <a:off x="403412" y="1752600"/>
            <a:ext cx="8245474" cy="4373563"/>
          </a:xfrm>
        </p:spPr>
        <p:txBody>
          <a:bodyPr>
            <a:normAutofit/>
          </a:bodyPr>
          <a:lstStyle/>
          <a:p>
            <a:pPr marL="457200" indent="-457200">
              <a:buFont typeface="+mj-lt"/>
              <a:buAutoNum type="arabicPeriod"/>
            </a:pPr>
            <a:r>
              <a:rPr lang="en-US" dirty="0"/>
              <a:t>Learn how humans and robots follow lines</a:t>
            </a:r>
          </a:p>
          <a:p>
            <a:pPr marL="457200" indent="-457200">
              <a:buFont typeface="+mj-lt"/>
              <a:buAutoNum type="arabicPeriod"/>
            </a:pPr>
            <a:r>
              <a:rPr lang="en-US" dirty="0"/>
              <a:t>Learn how to get a robot to follow a line using Color Mode on the EV3 Color Sensor</a:t>
            </a:r>
          </a:p>
          <a:p>
            <a:pPr marL="457200" indent="-457200">
              <a:buFont typeface="+mj-lt"/>
              <a:buAutoNum type="arabicPeriod"/>
            </a:pPr>
            <a:r>
              <a:rPr lang="en-US" dirty="0"/>
              <a:t>Learn how to follow a line until a sensor is activated</a:t>
            </a:r>
          </a:p>
          <a:p>
            <a:pPr marL="457200" indent="-457200">
              <a:buFont typeface="+mj-lt"/>
              <a:buAutoNum type="arabicPeriod"/>
            </a:pPr>
            <a:r>
              <a:rPr lang="en-US" dirty="0"/>
              <a:t>Learn how to follow a line for a particular distance</a:t>
            </a:r>
          </a:p>
          <a:p>
            <a:pPr marL="457200" indent="-457200">
              <a:buFont typeface="+mj-lt"/>
              <a:buAutoNum type="arabicPeriod"/>
            </a:pPr>
            <a:r>
              <a:rPr lang="en-US" dirty="0"/>
              <a:t>Learn how to combine sensors, loops and switches</a:t>
            </a:r>
          </a:p>
          <a:p>
            <a:endParaRPr lang="en-US" dirty="0"/>
          </a:p>
        </p:txBody>
      </p:sp>
    </p:spTree>
    <p:extLst>
      <p:ext uri="{BB962C8B-B14F-4D97-AF65-F5344CB8AC3E}">
        <p14:creationId xmlns:p14="http://schemas.microsoft.com/office/powerpoint/2010/main" val="1846866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FOLLOW THE MIDDLE?</a:t>
            </a:r>
            <a:endParaRPr lang="en-US" dirty="0"/>
          </a:p>
        </p:txBody>
      </p:sp>
      <p:sp>
        <p:nvSpPr>
          <p:cNvPr id="3" name="Content Placeholder 2"/>
          <p:cNvSpPr>
            <a:spLocks noGrp="1"/>
          </p:cNvSpPr>
          <p:nvPr>
            <p:ph idx="1"/>
          </p:nvPr>
        </p:nvSpPr>
        <p:spPr>
          <a:xfrm>
            <a:off x="457200" y="1752600"/>
            <a:ext cx="5208531" cy="4373563"/>
          </a:xfrm>
        </p:spPr>
        <p:txBody>
          <a:bodyPr/>
          <a:lstStyle/>
          <a:p>
            <a:r>
              <a:rPr lang="en-US" dirty="0"/>
              <a:t>Humans want to follow the line in the middle.  </a:t>
            </a:r>
          </a:p>
          <a:p>
            <a:r>
              <a:rPr lang="en-US" dirty="0"/>
              <a:t>Let’s have the robot do the same thing using the </a:t>
            </a:r>
            <a:r>
              <a:rPr lang="en-US" dirty="0">
                <a:solidFill>
                  <a:srgbClr val="FF0000"/>
                </a:solidFill>
              </a:rPr>
              <a:t>Color Sensor</a:t>
            </a:r>
          </a:p>
          <a:p>
            <a:r>
              <a:rPr lang="en-US" dirty="0"/>
              <a:t>What type of questions can we ask using this sensor</a:t>
            </a:r>
          </a:p>
          <a:p>
            <a:pPr lvl="1"/>
            <a:r>
              <a:rPr lang="en-US" dirty="0"/>
              <a:t>Are you on line or not?</a:t>
            </a:r>
          </a:p>
        </p:txBody>
      </p:sp>
      <p:sp>
        <p:nvSpPr>
          <p:cNvPr id="6" name="Rectangle 5"/>
          <p:cNvSpPr/>
          <p:nvPr/>
        </p:nvSpPr>
        <p:spPr>
          <a:xfrm>
            <a:off x="5954595"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200387787-0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7260" y="456126"/>
            <a:ext cx="812763" cy="1718456"/>
          </a:xfrm>
          <a:prstGeom prst="rect">
            <a:avLst/>
          </a:prstGeom>
        </p:spPr>
      </p:pic>
      <p:grpSp>
        <p:nvGrpSpPr>
          <p:cNvPr id="10" name="Group 9"/>
          <p:cNvGrpSpPr/>
          <p:nvPr/>
        </p:nvGrpSpPr>
        <p:grpSpPr>
          <a:xfrm>
            <a:off x="7521883" y="5424547"/>
            <a:ext cx="660559" cy="790597"/>
            <a:chOff x="6310708" y="2223671"/>
            <a:chExt cx="809489" cy="898563"/>
          </a:xfrm>
        </p:grpSpPr>
        <p:sp>
          <p:nvSpPr>
            <p:cNvPr id="11" name="Rounded Rectangle 10"/>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0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13047 L 0.01146 0.64608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7.88468E-7 -3.86611E-6 L 7.88468E-7 -0.57771 " pathEditMode="relative" rAng="0" ptsTypes="AA">
                                      <p:cBhvr>
                                        <p:cTn id="10" dur="2000" fill="hold"/>
                                        <p:tgtEl>
                                          <p:spTgt spid="10"/>
                                        </p:tgtEl>
                                        <p:attrNameLst>
                                          <p:attrName>ppt_x</p:attrName>
                                          <p:attrName>ppt_y</p:attrName>
                                        </p:attrNameLst>
                                      </p:cBhvr>
                                      <p:rCtr x="0" y="-288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0" y="1048073"/>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Bent Arrow 39"/>
          <p:cNvSpPr/>
          <p:nvPr/>
        </p:nvSpPr>
        <p:spPr>
          <a:xfrm flipH="1">
            <a:off x="3573538" y="37536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rot="17100000">
            <a:off x="3528539" y="821707"/>
            <a:ext cx="660559" cy="790597"/>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67118" y="3271059"/>
            <a:ext cx="2989671" cy="2031325"/>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dirty="0"/>
              <a:t>Seems to work fine here…</a:t>
            </a:r>
          </a:p>
        </p:txBody>
      </p:sp>
    </p:spTree>
    <p:extLst>
      <p:ext uri="{BB962C8B-B14F-4D97-AF65-F5344CB8AC3E}">
        <p14:creationId xmlns:p14="http://schemas.microsoft.com/office/powerpoint/2010/main" val="16223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122 0.00579 L -0.11966 -0.17026 " pathEditMode="relative" rAng="0" ptsTypes="AA">
                                      <p:cBhvr>
                                        <p:cTn id="27" dur="2000" fill="hold"/>
                                        <p:tgtEl>
                                          <p:spTgt spid="35"/>
                                        </p:tgtEl>
                                        <p:attrNameLst>
                                          <p:attrName>ppt_x</p:attrName>
                                          <p:attrName>ppt_y</p:attrName>
                                        </p:attrNameLst>
                                      </p:cBhvr>
                                      <p:rCtr x="-5922" y="-880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851 -0.00069 L -0.17646 -0.03798 " pathEditMode="relative" rAng="0" ptsTypes="AA">
                                      <p:cBhvr>
                                        <p:cTn id="45" dur="2000" fill="hold"/>
                                        <p:tgtEl>
                                          <p:spTgt spid="41"/>
                                        </p:tgtEl>
                                        <p:attrNameLst>
                                          <p:attrName>ppt_x</p:attrName>
                                          <p:attrName>ppt_y</p:attrName>
                                        </p:attrNameLst>
                                      </p:cBhvr>
                                      <p:rCtr x="-8406" y="-1876"/>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0" grpId="0" animBg="1"/>
      <p:bldP spid="40"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flipH="1">
            <a:off x="4875089" y="1073047"/>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Bent Arrow 25"/>
          <p:cNvSpPr/>
          <p:nvPr/>
        </p:nvSpPr>
        <p:spPr>
          <a:xfrm flipH="1">
            <a:off x="3791364" y="828343"/>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7" name="Group 26"/>
          <p:cNvGrpSpPr/>
          <p:nvPr/>
        </p:nvGrpSpPr>
        <p:grpSpPr>
          <a:xfrm rot="17100000">
            <a:off x="3926157" y="144364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7" name="Rounded Rectangle 4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8" name="Oval 4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469087" y="2264463"/>
            <a:ext cx="3857042" cy="3139321"/>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b="1" dirty="0">
                <a:solidFill>
                  <a:srgbClr val="FF0000"/>
                </a:solidFill>
              </a:rPr>
              <a:t>OH NO… my robot is running away….</a:t>
            </a:r>
          </a:p>
          <a:p>
            <a:endParaRPr lang="en-US" b="1" dirty="0">
              <a:solidFill>
                <a:srgbClr val="FF0000"/>
              </a:solidFill>
            </a:endParaRPr>
          </a:p>
          <a:p>
            <a:r>
              <a:rPr lang="en-US" b="1" dirty="0">
                <a:solidFill>
                  <a:srgbClr val="FF0000"/>
                </a:solidFill>
              </a:rPr>
              <a:t>When the robot leaves the left side of the line, the program no longer works!</a:t>
            </a:r>
          </a:p>
        </p:txBody>
      </p:sp>
    </p:spTree>
    <p:extLst>
      <p:ext uri="{BB962C8B-B14F-4D97-AF65-F5344CB8AC3E}">
        <p14:creationId xmlns:p14="http://schemas.microsoft.com/office/powerpoint/2010/main" val="9015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7.88468E-7 -2.93259E-6 L -0.05471 -0.08362 " pathEditMode="relative" rAng="0" ptsTypes="AA">
                                      <p:cBhvr>
                                        <p:cTn id="27" dur="2000" fill="hold"/>
                                        <p:tgtEl>
                                          <p:spTgt spid="35"/>
                                        </p:tgtEl>
                                        <p:attrNameLst>
                                          <p:attrName>ppt_x</p:attrName>
                                          <p:attrName>ppt_y</p:attrName>
                                        </p:attrNameLst>
                                      </p:cBhvr>
                                      <p:rCtr x="-2744" y="-419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9" presetClass="exit" presetSubtype="0" fill="hold" grpId="1" nodeType="withEffect">
                                  <p:stCondLst>
                                    <p:cond delay="0"/>
                                  </p:stCondLst>
                                  <p:childTnLst>
                                    <p:animEffect transition="out" filter="dissolv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851 -0.00069 L -0.17646 -0.03798 " pathEditMode="relative" rAng="0" ptsTypes="AA">
                                      <p:cBhvr>
                                        <p:cTn id="43" dur="2000" fill="hold"/>
                                        <p:tgtEl>
                                          <p:spTgt spid="27"/>
                                        </p:tgtEl>
                                        <p:attrNameLst>
                                          <p:attrName>ppt_x</p:attrName>
                                          <p:attrName>ppt_y</p:attrName>
                                        </p:attrNameLst>
                                      </p:cBhvr>
                                      <p:rCtr x="-8406" y="-1876"/>
                                    </p:animMotion>
                                  </p:childTnLst>
                                </p:cTn>
                              </p:par>
                              <p:par>
                                <p:cTn id="44" presetID="1" presetClass="entr" presetSubtype="0" fill="hold" nodeType="with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6" grpId="0" animBg="1"/>
      <p:bldP spid="2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Following: ROBOT STYLE</a:t>
            </a:r>
            <a:endParaRPr lang="en-US" dirty="0"/>
          </a:p>
        </p:txBody>
      </p:sp>
      <p:sp>
        <p:nvSpPr>
          <p:cNvPr id="3" name="Content Placeholder 2"/>
          <p:cNvSpPr>
            <a:spLocks noGrp="1"/>
          </p:cNvSpPr>
          <p:nvPr>
            <p:ph idx="1"/>
          </p:nvPr>
        </p:nvSpPr>
        <p:spPr>
          <a:xfrm>
            <a:off x="457200" y="1752600"/>
            <a:ext cx="6774873" cy="4373563"/>
          </a:xfrm>
        </p:spPr>
        <p:txBody>
          <a:bodyPr>
            <a:normAutofit/>
          </a:bodyPr>
          <a:lstStyle/>
          <a:p>
            <a:r>
              <a:rPr lang="en-US" dirty="0"/>
              <a:t>Why could the Human follow the middle?: </a:t>
            </a:r>
          </a:p>
          <a:p>
            <a:pPr lvl="1"/>
            <a:r>
              <a:rPr lang="en-US" dirty="0"/>
              <a:t>They can </a:t>
            </a:r>
            <a:r>
              <a:rPr lang="en-US" dirty="0">
                <a:solidFill>
                  <a:srgbClr val="FF0000"/>
                </a:solidFill>
              </a:rPr>
              <a:t>see ahead.</a:t>
            </a:r>
          </a:p>
          <a:p>
            <a:pPr lvl="1"/>
            <a:r>
              <a:rPr lang="en-US" dirty="0"/>
              <a:t>They can </a:t>
            </a:r>
            <a:r>
              <a:rPr lang="en-US" dirty="0">
                <a:solidFill>
                  <a:srgbClr val="FF0000"/>
                </a:solidFill>
              </a:rPr>
              <a:t>see the whole line and its surroundings</a:t>
            </a:r>
          </a:p>
          <a:p>
            <a:pPr lvl="1"/>
            <a:r>
              <a:rPr lang="en-US" dirty="0"/>
              <a:t>They </a:t>
            </a:r>
            <a:r>
              <a:rPr lang="en-US" dirty="0">
                <a:solidFill>
                  <a:srgbClr val="FF0000"/>
                </a:solidFill>
              </a:rPr>
              <a:t>see both sides</a:t>
            </a:r>
            <a:r>
              <a:rPr lang="en-US" dirty="0"/>
              <a:t> and which side they left</a:t>
            </a:r>
          </a:p>
          <a:p>
            <a:endParaRPr lang="en-US" dirty="0"/>
          </a:p>
          <a:p>
            <a:r>
              <a:rPr lang="en-US" dirty="0"/>
              <a:t>Why can’t the Robot do the same thing?:</a:t>
            </a:r>
          </a:p>
          <a:p>
            <a:pPr lvl="1"/>
            <a:r>
              <a:rPr lang="en-US" dirty="0">
                <a:solidFill>
                  <a:srgbClr val="FF0000"/>
                </a:solidFill>
              </a:rPr>
              <a:t>Can’t tell right or left side of the line</a:t>
            </a:r>
          </a:p>
          <a:p>
            <a:pPr lvl="1"/>
            <a:r>
              <a:rPr lang="en-US" dirty="0">
                <a:solidFill>
                  <a:srgbClr val="00B900"/>
                </a:solidFill>
              </a:rPr>
              <a:t>How do we make sure the robot always veers off on the SAME SIDE of the line?</a:t>
            </a:r>
          </a:p>
          <a:p>
            <a:pPr lvl="2"/>
            <a:r>
              <a:rPr lang="en-US" dirty="0"/>
              <a:t>Instead of the middle, could the robot follow the “edge”?</a:t>
            </a:r>
          </a:p>
          <a:p>
            <a:pPr lvl="1"/>
            <a:r>
              <a:rPr lang="en-US" dirty="0"/>
              <a:t>So now the robot will fall off only the same side.</a:t>
            </a:r>
          </a:p>
          <a:p>
            <a:pPr lvl="1"/>
            <a:r>
              <a:rPr lang="en-US" dirty="0"/>
              <a:t>We will now show you how this works!</a:t>
            </a:r>
          </a:p>
          <a:p>
            <a:endParaRPr lang="en-US" dirty="0"/>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7521883" y="5424547"/>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5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9918E-6 3.85327E-6 L -0.0349 3.85327E-6 " pathEditMode="relative" rAng="0" ptsTypes="AA">
                                      <p:cBhvr>
                                        <p:cTn id="6" dur="2000" fill="hold"/>
                                        <p:tgtEl>
                                          <p:spTgt spid="14"/>
                                        </p:tgtEl>
                                        <p:attrNameLst>
                                          <p:attrName>ppt_x</p:attrName>
                                          <p:attrName>ppt_y</p:attrName>
                                        </p:attrNameLst>
                                      </p:cBhvr>
                                      <p:rCtr x="-175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491 -4.71882E-6 L -0.03491 -0.57764 " pathEditMode="relative" rAng="0" ptsTypes="AA">
                                      <p:cBhvr>
                                        <p:cTn id="10" dur="2000" fill="hold"/>
                                        <p:tgtEl>
                                          <p:spTgt spid="14"/>
                                        </p:tgtEl>
                                        <p:attrNameLst>
                                          <p:attrName>ppt_x</p:attrName>
                                          <p:attrName>ppt_y</p:attrName>
                                        </p:attrNameLst>
                                      </p:cBhvr>
                                      <p:rCtr x="0" y="-28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p:txBody>
          <a:bodyPr>
            <a:normAutofit fontScale="90000"/>
          </a:bodyPr>
          <a:lstStyle/>
          <a:p>
            <a:r>
              <a:rPr lang="en-US"/>
              <a:t>ROBOT LINE FOLLOWING Happens on the edges</a:t>
            </a:r>
            <a:endParaRPr lang="en-US" dirty="0"/>
          </a:p>
        </p:txBody>
      </p:sp>
      <p:sp>
        <p:nvSpPr>
          <p:cNvPr id="54275" name="Rectangle 3"/>
          <p:cNvSpPr>
            <a:spLocks noChangeArrowheads="1"/>
          </p:cNvSpPr>
          <p:nvPr>
            <p:custDataLst>
              <p:tags r:id="rId2"/>
            </p:custDataLst>
          </p:nvPr>
        </p:nvSpPr>
        <p:spPr bwMode="auto">
          <a:xfrm>
            <a:off x="1752601" y="1752600"/>
            <a:ext cx="1245518"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76" name="Group 4"/>
          <p:cNvGrpSpPr>
            <a:grpSpLocks/>
          </p:cNvGrpSpPr>
          <p:nvPr>
            <p:custDataLst>
              <p:tags r:id="rId3"/>
            </p:custDataLst>
          </p:nvPr>
        </p:nvGrpSpPr>
        <p:grpSpPr bwMode="auto">
          <a:xfrm>
            <a:off x="1537213" y="1789420"/>
            <a:ext cx="463550" cy="4759325"/>
            <a:chOff x="2145" y="1178"/>
            <a:chExt cx="292" cy="2998"/>
          </a:xfrm>
        </p:grpSpPr>
        <p:grpSp>
          <p:nvGrpSpPr>
            <p:cNvPr id="54288" name="Group 5"/>
            <p:cNvGrpSpPr>
              <a:grpSpLocks/>
            </p:cNvGrpSpPr>
            <p:nvPr/>
          </p:nvGrpSpPr>
          <p:grpSpPr bwMode="auto">
            <a:xfrm>
              <a:off x="2160" y="2688"/>
              <a:ext cx="277" cy="1488"/>
              <a:chOff x="2160" y="2688"/>
              <a:chExt cx="277" cy="1488"/>
            </a:xfrm>
          </p:grpSpPr>
          <p:sp>
            <p:nvSpPr>
              <p:cNvPr id="54292" name="Line 6"/>
              <p:cNvSpPr>
                <a:spLocks noChangeShapeType="1"/>
              </p:cNvSpPr>
              <p:nvPr>
                <p:custDataLst>
                  <p:tags r:id="rId13"/>
                </p:custDataLst>
              </p:nvPr>
            </p:nvSpPr>
            <p:spPr bwMode="auto">
              <a:xfrm flipV="1">
                <a:off x="2160" y="3456"/>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293" name="Line 7"/>
              <p:cNvSpPr>
                <a:spLocks noChangeShapeType="1"/>
              </p:cNvSpPr>
              <p:nvPr>
                <p:custDataLst>
                  <p:tags r:id="rId14"/>
                </p:custDataLst>
              </p:nvPr>
            </p:nvSpPr>
            <p:spPr bwMode="auto">
              <a:xfrm flipH="1" flipV="1">
                <a:off x="2160" y="2688"/>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nvGrpSpPr>
            <p:cNvPr id="54289" name="Group 8"/>
            <p:cNvGrpSpPr>
              <a:grpSpLocks/>
            </p:cNvGrpSpPr>
            <p:nvPr/>
          </p:nvGrpSpPr>
          <p:grpSpPr bwMode="auto">
            <a:xfrm>
              <a:off x="2145" y="1178"/>
              <a:ext cx="187" cy="1510"/>
              <a:chOff x="2097" y="2618"/>
              <a:chExt cx="187" cy="1510"/>
            </a:xfrm>
          </p:grpSpPr>
          <p:sp>
            <p:nvSpPr>
              <p:cNvPr id="54290" name="Line 9"/>
              <p:cNvSpPr>
                <a:spLocks noChangeShapeType="1"/>
              </p:cNvSpPr>
              <p:nvPr>
                <p:custDataLst>
                  <p:tags r:id="rId11"/>
                </p:custDataLst>
              </p:nvPr>
            </p:nvSpPr>
            <p:spPr bwMode="auto">
              <a:xfrm flipV="1">
                <a:off x="2097" y="3408"/>
                <a:ext cx="18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291" name="Line 10"/>
              <p:cNvSpPr>
                <a:spLocks noChangeShapeType="1"/>
              </p:cNvSpPr>
              <p:nvPr>
                <p:custDataLst>
                  <p:tags r:id="rId12"/>
                </p:custDataLst>
              </p:nvPr>
            </p:nvSpPr>
            <p:spPr bwMode="auto">
              <a:xfrm flipH="1" flipV="1">
                <a:off x="2112" y="2618"/>
                <a:ext cx="172" cy="79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sp>
        <p:nvSpPr>
          <p:cNvPr id="54280" name="Rectangle 12"/>
          <p:cNvSpPr>
            <a:spLocks noChangeArrowheads="1"/>
          </p:cNvSpPr>
          <p:nvPr>
            <p:custDataLst>
              <p:tags r:id="rId4"/>
            </p:custDataLst>
          </p:nvPr>
        </p:nvSpPr>
        <p:spPr bwMode="auto">
          <a:xfrm>
            <a:off x="6671174" y="1752600"/>
            <a:ext cx="1101225"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81" name="Group 13"/>
          <p:cNvGrpSpPr>
            <a:grpSpLocks/>
          </p:cNvGrpSpPr>
          <p:nvPr/>
        </p:nvGrpSpPr>
        <p:grpSpPr bwMode="auto">
          <a:xfrm>
            <a:off x="7364416" y="1846263"/>
            <a:ext cx="563563" cy="4783138"/>
            <a:chOff x="2143" y="1211"/>
            <a:chExt cx="355" cy="3013"/>
          </a:xfrm>
          <a:solidFill>
            <a:srgbClr val="000000"/>
          </a:solidFill>
        </p:grpSpPr>
        <p:grpSp>
          <p:nvGrpSpPr>
            <p:cNvPr id="54282" name="Group 14"/>
            <p:cNvGrpSpPr>
              <a:grpSpLocks/>
            </p:cNvGrpSpPr>
            <p:nvPr/>
          </p:nvGrpSpPr>
          <p:grpSpPr bwMode="auto">
            <a:xfrm>
              <a:off x="2143" y="2736"/>
              <a:ext cx="355" cy="1488"/>
              <a:chOff x="2143" y="2736"/>
              <a:chExt cx="355" cy="1488"/>
            </a:xfrm>
            <a:grpFill/>
          </p:grpSpPr>
          <p:sp>
            <p:nvSpPr>
              <p:cNvPr id="54286" name="Line 15"/>
              <p:cNvSpPr>
                <a:spLocks noChangeShapeType="1"/>
              </p:cNvSpPr>
              <p:nvPr>
                <p:custDataLst>
                  <p:tags r:id="rId9"/>
                </p:custDataLst>
              </p:nvPr>
            </p:nvSpPr>
            <p:spPr bwMode="auto">
              <a:xfrm flipV="1">
                <a:off x="2250" y="3456"/>
                <a:ext cx="248" cy="768"/>
              </a:xfrm>
              <a:prstGeom prst="line">
                <a:avLst/>
              </a:prstGeom>
              <a:grpFill/>
              <a:ln w="76200">
                <a:solidFill>
                  <a:srgbClr val="FF0000"/>
                </a:solidFill>
                <a:round/>
                <a:headEnd/>
                <a:tailEnd type="triangle" w="med" len="med"/>
              </a:ln>
              <a:extLst/>
            </p:spPr>
            <p:txBody>
              <a:bodyPr wrap="none"/>
              <a:lstStyle/>
              <a:p>
                <a:endParaRPr lang="en-US"/>
              </a:p>
            </p:txBody>
          </p:sp>
          <p:sp>
            <p:nvSpPr>
              <p:cNvPr id="54287" name="Line 16"/>
              <p:cNvSpPr>
                <a:spLocks noChangeShapeType="1"/>
              </p:cNvSpPr>
              <p:nvPr>
                <p:custDataLst>
                  <p:tags r:id="rId10"/>
                </p:custDataLst>
              </p:nvPr>
            </p:nvSpPr>
            <p:spPr bwMode="auto">
              <a:xfrm flipH="1" flipV="1">
                <a:off x="2143" y="2736"/>
                <a:ext cx="355" cy="768"/>
              </a:xfrm>
              <a:prstGeom prst="line">
                <a:avLst/>
              </a:prstGeom>
              <a:grpFill/>
              <a:ln w="76200">
                <a:solidFill>
                  <a:srgbClr val="FF0000"/>
                </a:solidFill>
                <a:round/>
                <a:headEnd/>
                <a:tailEnd type="triangle" w="med" len="med"/>
              </a:ln>
              <a:extLst/>
            </p:spPr>
            <p:txBody>
              <a:bodyPr wrap="none"/>
              <a:lstStyle/>
              <a:p>
                <a:endParaRPr lang="en-US"/>
              </a:p>
            </p:txBody>
          </p:sp>
        </p:grpSp>
        <p:grpSp>
          <p:nvGrpSpPr>
            <p:cNvPr id="54283" name="Group 17"/>
            <p:cNvGrpSpPr>
              <a:grpSpLocks/>
            </p:cNvGrpSpPr>
            <p:nvPr/>
          </p:nvGrpSpPr>
          <p:grpSpPr bwMode="auto">
            <a:xfrm>
              <a:off x="2143" y="1211"/>
              <a:ext cx="355" cy="1525"/>
              <a:chOff x="2095" y="2651"/>
              <a:chExt cx="355" cy="1525"/>
            </a:xfrm>
            <a:grpFill/>
          </p:grpSpPr>
          <p:sp>
            <p:nvSpPr>
              <p:cNvPr id="54284" name="Line 18"/>
              <p:cNvSpPr>
                <a:spLocks noChangeShapeType="1"/>
              </p:cNvSpPr>
              <p:nvPr>
                <p:custDataLst>
                  <p:tags r:id="rId7"/>
                </p:custDataLst>
              </p:nvPr>
            </p:nvSpPr>
            <p:spPr bwMode="auto">
              <a:xfrm flipV="1">
                <a:off x="2095" y="3456"/>
                <a:ext cx="355" cy="720"/>
              </a:xfrm>
              <a:prstGeom prst="line">
                <a:avLst/>
              </a:prstGeom>
              <a:grpFill/>
              <a:ln w="76200">
                <a:solidFill>
                  <a:srgbClr val="FF0000"/>
                </a:solidFill>
                <a:round/>
                <a:headEnd/>
                <a:tailEnd type="triangle" w="med" len="med"/>
              </a:ln>
              <a:extLst/>
            </p:spPr>
            <p:txBody>
              <a:bodyPr wrap="none"/>
              <a:lstStyle/>
              <a:p>
                <a:endParaRPr lang="en-US"/>
              </a:p>
            </p:txBody>
          </p:sp>
          <p:sp>
            <p:nvSpPr>
              <p:cNvPr id="54285" name="Line 19"/>
              <p:cNvSpPr>
                <a:spLocks noChangeShapeType="1"/>
              </p:cNvSpPr>
              <p:nvPr>
                <p:custDataLst>
                  <p:tags r:id="rId8"/>
                </p:custDataLst>
              </p:nvPr>
            </p:nvSpPr>
            <p:spPr bwMode="auto">
              <a:xfrm flipH="1" flipV="1">
                <a:off x="2202" y="2651"/>
                <a:ext cx="248" cy="805"/>
              </a:xfrm>
              <a:prstGeom prst="line">
                <a:avLst/>
              </a:prstGeom>
              <a:grpFill/>
              <a:ln w="76200">
                <a:solidFill>
                  <a:srgbClr val="FF0000"/>
                </a:solidFill>
                <a:round/>
                <a:headEnd/>
                <a:tailEnd type="triangle" w="med" len="med"/>
              </a:ln>
              <a:extLst/>
            </p:spPr>
            <p:txBody>
              <a:bodyPr wrap="none"/>
              <a:lstStyle/>
              <a:p>
                <a:endParaRPr lang="en-US"/>
              </a:p>
            </p:txBody>
          </p:sp>
        </p:grpSp>
      </p:grpSp>
      <p:sp>
        <p:nvSpPr>
          <p:cNvPr id="2" name="TextBox 1"/>
          <p:cNvSpPr txBox="1"/>
          <p:nvPr>
            <p:custDataLst>
              <p:tags r:id="rId5"/>
            </p:custDataLst>
          </p:nvPr>
        </p:nvSpPr>
        <p:spPr>
          <a:xfrm>
            <a:off x="1499325" y="1177925"/>
            <a:ext cx="2443059" cy="369332"/>
          </a:xfrm>
          <a:prstGeom prst="rect">
            <a:avLst/>
          </a:prstGeom>
          <a:noFill/>
        </p:spPr>
        <p:txBody>
          <a:bodyPr wrap="none">
            <a:spAutoFit/>
          </a:bodyPr>
          <a:lstStyle/>
          <a:p>
            <a:pPr>
              <a:defRPr/>
            </a:pPr>
            <a:r>
              <a:rPr lang="en-US" dirty="0">
                <a:solidFill>
                  <a:srgbClr val="000000"/>
                </a:solidFill>
              </a:rPr>
              <a:t>Left side line following</a:t>
            </a:r>
          </a:p>
        </p:txBody>
      </p:sp>
      <p:sp>
        <p:nvSpPr>
          <p:cNvPr id="23" name="TextBox 22"/>
          <p:cNvSpPr txBox="1"/>
          <p:nvPr>
            <p:custDataLst>
              <p:tags r:id="rId6"/>
            </p:custDataLst>
          </p:nvPr>
        </p:nvSpPr>
        <p:spPr>
          <a:xfrm>
            <a:off x="5848350" y="1177925"/>
            <a:ext cx="2596910" cy="369332"/>
          </a:xfrm>
          <a:prstGeom prst="rect">
            <a:avLst/>
          </a:prstGeom>
          <a:noFill/>
        </p:spPr>
        <p:txBody>
          <a:bodyPr wrap="none">
            <a:spAutoFit/>
          </a:bodyPr>
          <a:lstStyle/>
          <a:p>
            <a:pPr>
              <a:defRPr/>
            </a:pPr>
            <a:r>
              <a:rPr lang="en-US" dirty="0">
                <a:solidFill>
                  <a:srgbClr val="000000"/>
                </a:solidFill>
              </a:rPr>
              <a:t>Right side line following</a:t>
            </a:r>
          </a:p>
        </p:txBody>
      </p:sp>
      <p:sp>
        <p:nvSpPr>
          <p:cNvPr id="3" name="TextBox 2"/>
          <p:cNvSpPr txBox="1"/>
          <p:nvPr/>
        </p:nvSpPr>
        <p:spPr>
          <a:xfrm>
            <a:off x="3487396" y="2103060"/>
            <a:ext cx="2632125" cy="4154983"/>
          </a:xfrm>
          <a:prstGeom prst="rect">
            <a:avLst/>
          </a:prstGeom>
          <a:noFill/>
        </p:spPr>
        <p:txBody>
          <a:bodyPr wrap="square" rtlCol="0">
            <a:spAutoFit/>
          </a:bodyPr>
          <a:lstStyle/>
          <a:p>
            <a:pPr algn="ctr"/>
            <a:r>
              <a:rPr lang="en-US" sz="2400" dirty="0"/>
              <a:t>The robot has to choose which way to turn when the color sensor sees a different color.</a:t>
            </a:r>
          </a:p>
          <a:p>
            <a:pPr algn="ctr"/>
            <a:endParaRPr lang="en-US" sz="2400" dirty="0"/>
          </a:p>
          <a:p>
            <a:pPr algn="ctr"/>
            <a:r>
              <a:rPr lang="en-US" sz="2400" dirty="0"/>
              <a:t>The answer depends on what side of the line you are following!</a:t>
            </a:r>
          </a:p>
        </p:txBody>
      </p:sp>
      <p:sp>
        <p:nvSpPr>
          <p:cNvPr id="4" name="TextBox 3"/>
          <p:cNvSpPr txBox="1"/>
          <p:nvPr/>
        </p:nvSpPr>
        <p:spPr>
          <a:xfrm>
            <a:off x="2000766" y="1717527"/>
            <a:ext cx="1048667" cy="2031325"/>
          </a:xfrm>
          <a:prstGeom prst="rect">
            <a:avLst/>
          </a:prstGeom>
          <a:noFill/>
        </p:spPr>
        <p:txBody>
          <a:bodyPr wrap="square" rtlCol="0">
            <a:spAutoFit/>
          </a:bodyPr>
          <a:lstStyle/>
          <a:p>
            <a:r>
              <a:rPr lang="en-US" dirty="0">
                <a:solidFill>
                  <a:srgbClr val="FFFF00"/>
                </a:solidFill>
              </a:rPr>
              <a:t>If on black, turn left.</a:t>
            </a:r>
          </a:p>
          <a:p>
            <a:r>
              <a:rPr lang="en-US" dirty="0">
                <a:solidFill>
                  <a:srgbClr val="FFFF00"/>
                </a:solidFill>
              </a:rPr>
              <a:t>If on white turn right.</a:t>
            </a:r>
          </a:p>
        </p:txBody>
      </p:sp>
      <p:sp>
        <p:nvSpPr>
          <p:cNvPr id="26" name="TextBox 25"/>
          <p:cNvSpPr txBox="1"/>
          <p:nvPr/>
        </p:nvSpPr>
        <p:spPr>
          <a:xfrm>
            <a:off x="6684003" y="1779895"/>
            <a:ext cx="1048667" cy="2031325"/>
          </a:xfrm>
          <a:prstGeom prst="rect">
            <a:avLst/>
          </a:prstGeom>
          <a:noFill/>
        </p:spPr>
        <p:txBody>
          <a:bodyPr wrap="square" rtlCol="0">
            <a:spAutoFit/>
          </a:bodyPr>
          <a:lstStyle/>
          <a:p>
            <a:r>
              <a:rPr lang="en-US" dirty="0">
                <a:solidFill>
                  <a:srgbClr val="FFFF00"/>
                </a:solidFill>
              </a:rPr>
              <a:t>If on black, turn right.</a:t>
            </a:r>
          </a:p>
          <a:p>
            <a:r>
              <a:rPr lang="en-US" dirty="0">
                <a:solidFill>
                  <a:srgbClr val="FFFF00"/>
                </a:solidFill>
              </a:rPr>
              <a:t>If on white turn left.</a:t>
            </a:r>
          </a:p>
        </p:txBody>
      </p:sp>
      <p:grpSp>
        <p:nvGrpSpPr>
          <p:cNvPr id="27" name="Group 26"/>
          <p:cNvGrpSpPr/>
          <p:nvPr/>
        </p:nvGrpSpPr>
        <p:grpSpPr>
          <a:xfrm>
            <a:off x="1422321" y="5926364"/>
            <a:ext cx="660559" cy="790597"/>
            <a:chOff x="6310708" y="2223671"/>
            <a:chExt cx="809489" cy="898563"/>
          </a:xfrm>
        </p:grpSpPr>
        <p:sp>
          <p:nvSpPr>
            <p:cNvPr id="28" name="Rounded Rectangle 2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68843" y="592636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1369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custDataLst>
              <p:tags r:id="rId1"/>
            </p:custDataLst>
          </p:nvPr>
        </p:nvSpPr>
        <p:spPr/>
        <p:txBody>
          <a:bodyPr/>
          <a:lstStyle/>
          <a:p>
            <a:r>
              <a:rPr lang="en-US"/>
              <a:t>starting the roboT on the correct side</a:t>
            </a:r>
            <a:endParaRPr lang="en-US" dirty="0"/>
          </a:p>
        </p:txBody>
      </p:sp>
      <p:sp>
        <p:nvSpPr>
          <p:cNvPr id="5" name="Rectangle 4"/>
          <p:cNvSpPr/>
          <p:nvPr>
            <p:custDataLst>
              <p:tags r:id="rId2"/>
            </p:custDataLst>
          </p:nvPr>
        </p:nvSpPr>
        <p:spPr>
          <a:xfrm>
            <a:off x="977598" y="12883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56327" name="Group 1"/>
          <p:cNvGrpSpPr>
            <a:grpSpLocks/>
          </p:cNvGrpSpPr>
          <p:nvPr>
            <p:custDataLst>
              <p:tags r:id="rId3"/>
            </p:custDataLst>
          </p:nvPr>
        </p:nvGrpSpPr>
        <p:grpSpPr bwMode="auto">
          <a:xfrm flipH="1">
            <a:off x="1218898" y="1248628"/>
            <a:ext cx="914400" cy="3810000"/>
            <a:chOff x="3581400" y="1219200"/>
            <a:chExt cx="914400" cy="3810000"/>
          </a:xfrm>
        </p:grpSpPr>
        <p:cxnSp>
          <p:nvCxnSpPr>
            <p:cNvPr id="26" name="Straight Connector 25"/>
            <p:cNvCxnSpPr/>
            <p:nvPr>
              <p:custDataLst>
                <p:tags r:id="rId14"/>
              </p:custDataLst>
            </p:nvPr>
          </p:nvCxnSpPr>
          <p:spPr>
            <a:xfrm rot="10800000">
              <a:off x="3657600" y="4343400"/>
              <a:ext cx="838200"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a:xfrm rot="5400000" flipH="1" flipV="1">
              <a:off x="3619500" y="35433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16"/>
              </p:custDataLst>
            </p:nvPr>
          </p:nvCxnSpPr>
          <p:spPr>
            <a:xfrm rot="10800000">
              <a:off x="3581400" y="2743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17"/>
              </p:custDataLst>
            </p:nvPr>
          </p:nvCxnSpPr>
          <p:spPr>
            <a:xfrm flipV="1">
              <a:off x="3657600" y="1981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18"/>
              </p:custDataLst>
            </p:nvPr>
          </p:nvCxnSpPr>
          <p:spPr>
            <a:xfrm rot="10800000">
              <a:off x="3657600" y="1219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custDataLst>
              <p:tags r:id="rId4"/>
            </p:custDataLst>
          </p:nvPr>
        </p:nvSpPr>
        <p:spPr>
          <a:xfrm>
            <a:off x="3018065" y="13027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23" name="Straight Connector 22"/>
          <p:cNvCxnSpPr/>
          <p:nvPr>
            <p:custDataLst>
              <p:tags r:id="rId5"/>
            </p:custDataLst>
          </p:nvPr>
        </p:nvCxnSpPr>
        <p:spPr>
          <a:xfrm rot="16200000" flipV="1">
            <a:off x="3230790" y="1251915"/>
            <a:ext cx="7620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6"/>
            </p:custDataLst>
          </p:nvPr>
        </p:nvCxnSpPr>
        <p:spPr>
          <a:xfrm rot="5400000" flipH="1" flipV="1">
            <a:off x="3148240" y="36077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7"/>
            </p:custDataLst>
          </p:nvPr>
        </p:nvCxnSpPr>
        <p:spPr>
          <a:xfrm rot="10800000">
            <a:off x="3110140" y="44205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8"/>
            </p:custDataLst>
          </p:nvPr>
        </p:nvCxnSpPr>
        <p:spPr>
          <a:xfrm flipV="1">
            <a:off x="3170465" y="197899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9"/>
            </p:custDataLst>
          </p:nvPr>
        </p:nvCxnSpPr>
        <p:spPr>
          <a:xfrm rot="10800000">
            <a:off x="3119665" y="28076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custDataLst>
              <p:tags r:id="rId10"/>
            </p:custDataLst>
          </p:nvPr>
        </p:nvSpPr>
        <p:spPr>
          <a:xfrm>
            <a:off x="8321674" y="1251914"/>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56" name="Straight Connector 55"/>
          <p:cNvCxnSpPr/>
          <p:nvPr>
            <p:custDataLst>
              <p:tags r:id="rId11"/>
            </p:custDataLst>
          </p:nvPr>
        </p:nvCxnSpPr>
        <p:spPr>
          <a:xfrm flipH="1">
            <a:off x="4984749" y="4452314"/>
            <a:ext cx="814388" cy="76835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2"/>
            </p:custDataLst>
          </p:nvPr>
        </p:nvCxnSpPr>
        <p:spPr>
          <a:xfrm flipH="1">
            <a:off x="5821362" y="4376114"/>
            <a:ext cx="990600" cy="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
            </p:custDataLst>
          </p:nvPr>
        </p:nvCxnSpPr>
        <p:spPr>
          <a:xfrm flipH="1" flipV="1">
            <a:off x="6923087" y="4376114"/>
            <a:ext cx="714375"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08665" y="2170649"/>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sp>
        <p:nvSpPr>
          <p:cNvPr id="64" name="TextBox 63"/>
          <p:cNvSpPr txBox="1"/>
          <p:nvPr/>
        </p:nvSpPr>
        <p:spPr>
          <a:xfrm>
            <a:off x="7355671" y="1841604"/>
            <a:ext cx="976084" cy="1862048"/>
          </a:xfrm>
          <a:prstGeom prst="rect">
            <a:avLst/>
          </a:prstGeom>
          <a:noFill/>
        </p:spPr>
        <p:txBody>
          <a:bodyPr wrap="square" rtlCol="0">
            <a:spAutoFit/>
          </a:bodyPr>
          <a:lstStyle/>
          <a:p>
            <a:r>
              <a:rPr lang="en-US" sz="11500" dirty="0">
                <a:solidFill>
                  <a:srgbClr val="FF0000"/>
                </a:solidFill>
                <a:latin typeface="Zapf Dingbats"/>
                <a:ea typeface="Zapf Dingbats"/>
                <a:cs typeface="Zapf Dingbats"/>
                <a:sym typeface="Zapf Dingbats"/>
              </a:rPr>
              <a:t>✗</a:t>
            </a:r>
            <a:endParaRPr lang="en-US" sz="11500" dirty="0">
              <a:solidFill>
                <a:srgbClr val="FF0000"/>
              </a:solidFill>
            </a:endParaRPr>
          </a:p>
        </p:txBody>
      </p:sp>
      <p:sp>
        <p:nvSpPr>
          <p:cNvPr id="66" name="TextBox 65"/>
          <p:cNvSpPr txBox="1"/>
          <p:nvPr/>
        </p:nvSpPr>
        <p:spPr>
          <a:xfrm>
            <a:off x="60756" y="2313591"/>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grpSp>
        <p:nvGrpSpPr>
          <p:cNvPr id="48" name="Group 47"/>
          <p:cNvGrpSpPr/>
          <p:nvPr/>
        </p:nvGrpSpPr>
        <p:grpSpPr>
          <a:xfrm>
            <a:off x="907896" y="5125554"/>
            <a:ext cx="660559" cy="790597"/>
            <a:chOff x="6310708" y="2223671"/>
            <a:chExt cx="809489" cy="898563"/>
          </a:xfrm>
        </p:grpSpPr>
        <p:sp>
          <p:nvSpPr>
            <p:cNvPr id="49" name="Rounded Rectangle 4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9" name="Rounded Rectangle 5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65" name="Oval 6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399065" y="5227128"/>
            <a:ext cx="660559" cy="790597"/>
            <a:chOff x="6310708" y="2223671"/>
            <a:chExt cx="809489" cy="898563"/>
          </a:xfrm>
        </p:grpSpPr>
        <p:sp>
          <p:nvSpPr>
            <p:cNvPr id="68" name="Rounded Rectangle 6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0" name="Rounded Rectangle 6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1" name="Oval 7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7307182" y="5182566"/>
            <a:ext cx="660559" cy="790597"/>
            <a:chOff x="6310708" y="2223671"/>
            <a:chExt cx="809489" cy="898563"/>
          </a:xfrm>
        </p:grpSpPr>
        <p:sp>
          <p:nvSpPr>
            <p:cNvPr id="73" name="Rounded Rectangle 7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5" name="Rounded Rectangle 7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6" name="Oval 7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9567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1</a:t>
            </a:r>
          </a:p>
        </p:txBody>
      </p:sp>
      <p:sp>
        <p:nvSpPr>
          <p:cNvPr id="3" name="Content Placeholder 2"/>
          <p:cNvSpPr>
            <a:spLocks noGrp="1"/>
          </p:cNvSpPr>
          <p:nvPr>
            <p:ph idx="1"/>
          </p:nvPr>
        </p:nvSpPr>
        <p:spPr>
          <a:xfrm>
            <a:off x="364837" y="1312986"/>
            <a:ext cx="6282021" cy="3352918"/>
          </a:xfrm>
        </p:spPr>
        <p:txBody>
          <a:bodyPr>
            <a:normAutofit fontScale="92500" lnSpcReduction="10000"/>
          </a:bodyPr>
          <a:lstStyle/>
          <a:p>
            <a:r>
              <a:rPr lang="en-US" dirty="0">
                <a:solidFill>
                  <a:srgbClr val="FF0000"/>
                </a:solidFill>
              </a:rPr>
              <a:t>Step 1: </a:t>
            </a:r>
            <a:r>
              <a:rPr lang="en-US" dirty="0"/>
              <a:t>Write a program that follows the RIGHT edge of a line.</a:t>
            </a:r>
          </a:p>
          <a:p>
            <a:r>
              <a:rPr lang="en-US" dirty="0"/>
              <a:t>Hints: If your sensor sees black, turn right. If your sensor sees white, turn left. Use loops and switches!</a:t>
            </a:r>
          </a:p>
          <a:p>
            <a:r>
              <a:rPr lang="en-US" dirty="0">
                <a:solidFill>
                  <a:srgbClr val="FF0000"/>
                </a:solidFill>
              </a:rPr>
              <a:t>Step 2: </a:t>
            </a:r>
            <a:r>
              <a:rPr lang="en-US" dirty="0"/>
              <a:t>Try it out on different lines.</a:t>
            </a:r>
          </a:p>
          <a:p>
            <a:r>
              <a:rPr lang="en-US" sz="2400" dirty="0">
                <a:solidFill>
                  <a:srgbClr val="0000FF"/>
                </a:solidFill>
              </a:rPr>
              <a:t>Did your line follower work the same on straight and curved lines?</a:t>
            </a:r>
          </a:p>
          <a:p>
            <a:r>
              <a:rPr lang="en-US" dirty="0">
                <a:solidFill>
                  <a:srgbClr val="FF0000"/>
                </a:solidFill>
              </a:rPr>
              <a:t>Step 3: If not, </a:t>
            </a:r>
            <a:r>
              <a:rPr lang="en-US" dirty="0"/>
              <a:t>instead of turn Steering = 50, try smaller values. </a:t>
            </a:r>
          </a:p>
          <a:p>
            <a:r>
              <a:rPr lang="en-US" dirty="0"/>
              <a:t>Is it better on the curved lines now?</a:t>
            </a:r>
          </a:p>
        </p:txBody>
      </p:sp>
      <p:cxnSp>
        <p:nvCxnSpPr>
          <p:cNvPr id="5" name="Straight Connector 4"/>
          <p:cNvCxnSpPr/>
          <p:nvPr/>
        </p:nvCxnSpPr>
        <p:spPr>
          <a:xfrm flipV="1">
            <a:off x="7451505" y="1524318"/>
            <a:ext cx="41640" cy="42855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8099641" y="1491616"/>
            <a:ext cx="452149" cy="4318265"/>
          </a:xfrm>
          <a:custGeom>
            <a:avLst/>
            <a:gdLst>
              <a:gd name="connsiteX0" fmla="*/ 326318 w 452149"/>
              <a:gd name="connsiteY0" fmla="*/ 4318265 h 4318265"/>
              <a:gd name="connsiteX1" fmla="*/ 295088 w 452149"/>
              <a:gd name="connsiteY1" fmla="*/ 4172516 h 4318265"/>
              <a:gd name="connsiteX2" fmla="*/ 451240 w 452149"/>
              <a:gd name="connsiteY2" fmla="*/ 3516647 h 4318265"/>
              <a:gd name="connsiteX3" fmla="*/ 211807 w 452149"/>
              <a:gd name="connsiteY3" fmla="*/ 2787903 h 4318265"/>
              <a:gd name="connsiteX4" fmla="*/ 378369 w 452149"/>
              <a:gd name="connsiteY4" fmla="*/ 2090391 h 4318265"/>
              <a:gd name="connsiteX5" fmla="*/ 170166 w 452149"/>
              <a:gd name="connsiteY5" fmla="*/ 1528217 h 4318265"/>
              <a:gd name="connsiteX6" fmla="*/ 388779 w 452149"/>
              <a:gd name="connsiteY6" fmla="*/ 966043 h 4318265"/>
              <a:gd name="connsiteX7" fmla="*/ 14015 w 452149"/>
              <a:gd name="connsiteY7" fmla="*/ 216478 h 4318265"/>
              <a:gd name="connsiteX8" fmla="*/ 76475 w 452149"/>
              <a:gd name="connsiteY8" fmla="*/ 18676 h 4318265"/>
              <a:gd name="connsiteX9" fmla="*/ 45245 w 452149"/>
              <a:gd name="connsiteY9" fmla="*/ 8266 h 4318265"/>
              <a:gd name="connsiteX10" fmla="*/ 45245 w 452149"/>
              <a:gd name="connsiteY10" fmla="*/ 8266 h 43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149" h="4318265">
                <a:moveTo>
                  <a:pt x="326318" y="4318265"/>
                </a:moveTo>
                <a:cubicBezTo>
                  <a:pt x="300293" y="4312192"/>
                  <a:pt x="274268" y="4306119"/>
                  <a:pt x="295088" y="4172516"/>
                </a:cubicBezTo>
                <a:cubicBezTo>
                  <a:pt x="315908" y="4038913"/>
                  <a:pt x="465120" y="3747416"/>
                  <a:pt x="451240" y="3516647"/>
                </a:cubicBezTo>
                <a:cubicBezTo>
                  <a:pt x="437360" y="3285878"/>
                  <a:pt x="223952" y="3025612"/>
                  <a:pt x="211807" y="2787903"/>
                </a:cubicBezTo>
                <a:cubicBezTo>
                  <a:pt x="199662" y="2550194"/>
                  <a:pt x="385309" y="2300339"/>
                  <a:pt x="378369" y="2090391"/>
                </a:cubicBezTo>
                <a:cubicBezTo>
                  <a:pt x="371429" y="1880443"/>
                  <a:pt x="168431" y="1715608"/>
                  <a:pt x="170166" y="1528217"/>
                </a:cubicBezTo>
                <a:cubicBezTo>
                  <a:pt x="171901" y="1340826"/>
                  <a:pt x="414804" y="1184666"/>
                  <a:pt x="388779" y="966043"/>
                </a:cubicBezTo>
                <a:cubicBezTo>
                  <a:pt x="362754" y="747420"/>
                  <a:pt x="66066" y="374372"/>
                  <a:pt x="14015" y="216478"/>
                </a:cubicBezTo>
                <a:cubicBezTo>
                  <a:pt x="-38036" y="58584"/>
                  <a:pt x="71270" y="53378"/>
                  <a:pt x="76475" y="18676"/>
                </a:cubicBezTo>
                <a:cubicBezTo>
                  <a:pt x="81680" y="-16026"/>
                  <a:pt x="45245" y="8266"/>
                  <a:pt x="45245" y="8266"/>
                </a:cubicBezTo>
                <a:lnTo>
                  <a:pt x="45245" y="8266"/>
                </a:lnTo>
              </a:path>
            </a:pathLst>
          </a:custGeom>
          <a:ln w="762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4086" y="4866249"/>
            <a:ext cx="2551329" cy="1409305"/>
          </a:xfrm>
          <a:prstGeom prst="rect">
            <a:avLst/>
          </a:prstGeom>
        </p:spPr>
      </p:pic>
      <p:sp>
        <p:nvSpPr>
          <p:cNvPr id="9" name="Oval 8"/>
          <p:cNvSpPr/>
          <p:nvPr/>
        </p:nvSpPr>
        <p:spPr>
          <a:xfrm>
            <a:off x="4022703" y="5620226"/>
            <a:ext cx="556530" cy="45498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9" idx="7"/>
          </p:cNvCxnSpPr>
          <p:nvPr/>
        </p:nvCxnSpPr>
        <p:spPr>
          <a:xfrm flipH="1">
            <a:off x="4497731" y="3934691"/>
            <a:ext cx="609978" cy="1752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rot="16200000">
            <a:off x="6949709" y="5464876"/>
            <a:ext cx="948822" cy="1002435"/>
            <a:chOff x="6507213" y="1384746"/>
            <a:chExt cx="1199001" cy="1371767"/>
          </a:xfrm>
        </p:grpSpPr>
        <p:grpSp>
          <p:nvGrpSpPr>
            <p:cNvPr id="13" name="Group 12"/>
            <p:cNvGrpSpPr/>
            <p:nvPr/>
          </p:nvGrpSpPr>
          <p:grpSpPr>
            <a:xfrm rot="5400000">
              <a:off x="6518630" y="1512901"/>
              <a:ext cx="1141996" cy="1164830"/>
              <a:chOff x="6310708" y="2223671"/>
              <a:chExt cx="809489" cy="898563"/>
            </a:xfrm>
          </p:grpSpPr>
          <p:sp>
            <p:nvSpPr>
              <p:cNvPr id="16" name="Rounded Rectangle 15"/>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Rounded Rectangle 1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9" name="Oval 1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15" name="TextBox 14"/>
            <p:cNvSpPr txBox="1"/>
            <p:nvPr/>
          </p:nvSpPr>
          <p:spPr>
            <a:xfrm>
              <a:off x="7240594" y="2387181"/>
              <a:ext cx="465620" cy="369332"/>
            </a:xfrm>
            <a:prstGeom prst="rect">
              <a:avLst/>
            </a:prstGeom>
            <a:noFill/>
          </p:spPr>
          <p:txBody>
            <a:bodyPr wrap="square" rtlCol="0">
              <a:spAutoFit/>
            </a:bodyPr>
            <a:lstStyle/>
            <a:p>
              <a:r>
                <a:rPr lang="en-US" dirty="0"/>
                <a:t>C</a:t>
              </a:r>
            </a:p>
          </p:txBody>
        </p:sp>
      </p:grpSp>
      <p:grpSp>
        <p:nvGrpSpPr>
          <p:cNvPr id="20" name="Group 19"/>
          <p:cNvGrpSpPr/>
          <p:nvPr/>
        </p:nvGrpSpPr>
        <p:grpSpPr>
          <a:xfrm rot="16200000">
            <a:off x="7900777" y="5455610"/>
            <a:ext cx="948822" cy="1002435"/>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7" name="Rounded Rectangle 26"/>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Rounded Rectangle 2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Oval 29"/>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6" name="TextBox 25"/>
            <p:cNvSpPr txBox="1"/>
            <p:nvPr/>
          </p:nvSpPr>
          <p:spPr>
            <a:xfrm>
              <a:off x="7240594" y="2387181"/>
              <a:ext cx="465620" cy="369332"/>
            </a:xfrm>
            <a:prstGeom prst="rect">
              <a:avLst/>
            </a:prstGeom>
            <a:noFill/>
          </p:spPr>
          <p:txBody>
            <a:bodyPr wrap="square" rtlCol="0">
              <a:spAutoFit/>
            </a:bodyPr>
            <a:lstStyle/>
            <a:p>
              <a:r>
                <a:rPr lang="en-US" dirty="0"/>
                <a:t>C</a:t>
              </a:r>
            </a:p>
          </p:txBody>
        </p:sp>
      </p:grpSp>
    </p:spTree>
    <p:extLst>
      <p:ext uri="{BB962C8B-B14F-4D97-AF65-F5344CB8AC3E}">
        <p14:creationId xmlns:p14="http://schemas.microsoft.com/office/powerpoint/2010/main" val="1324815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Mission Strategy</a:t>
            </a:r>
          </a:p>
        </p:txBody>
      </p:sp>
    </p:spTree>
    <p:extLst>
      <p:ext uri="{BB962C8B-B14F-4D97-AF65-F5344CB8AC3E}">
        <p14:creationId xmlns:p14="http://schemas.microsoft.com/office/powerpoint/2010/main" val="1322929688"/>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a:t>LINE FOLLOWING CHALLENGE SOLUTION</a:t>
            </a:r>
            <a:endParaRPr lang="en-US" dirty="0"/>
          </a:p>
        </p:txBody>
      </p:sp>
      <p:sp>
        <p:nvSpPr>
          <p:cNvPr id="55300" name="TextBox 2"/>
          <p:cNvSpPr txBox="1">
            <a:spLocks noChangeArrowheads="1"/>
          </p:cNvSpPr>
          <p:nvPr>
            <p:custDataLst>
              <p:tags r:id="rId2"/>
            </p:custDataLst>
          </p:nvPr>
        </p:nvSpPr>
        <p:spPr bwMode="auto">
          <a:xfrm>
            <a:off x="683065" y="5330380"/>
            <a:ext cx="774851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solidFill>
                  <a:srgbClr val="FF0000"/>
                </a:solidFill>
              </a:rPr>
              <a:t>Q. Does this program follow the Right or Left side of a line?</a:t>
            </a:r>
          </a:p>
          <a:p>
            <a:pPr eaLnBrk="1" hangingPunct="1"/>
            <a:r>
              <a:rPr lang="en-US" sz="2000" dirty="0">
                <a:solidFill>
                  <a:srgbClr val="FF0000"/>
                </a:solidFill>
              </a:rPr>
              <a:t>A. The robot is following the Right Side of the line.</a:t>
            </a:r>
          </a:p>
        </p:txBody>
      </p:sp>
      <p:grpSp>
        <p:nvGrpSpPr>
          <p:cNvPr id="13" name="Group 12"/>
          <p:cNvGrpSpPr/>
          <p:nvPr/>
        </p:nvGrpSpPr>
        <p:grpSpPr>
          <a:xfrm>
            <a:off x="133524" y="1130414"/>
            <a:ext cx="8298060" cy="4304135"/>
            <a:chOff x="186889"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6889" y="482860"/>
              <a:ext cx="8298060" cy="4304135"/>
            </a:xfrm>
            <a:prstGeom prst="rect">
              <a:avLst/>
            </a:prstGeom>
          </p:spPr>
        </p:pic>
      </p:grpSp>
      <p:sp>
        <p:nvSpPr>
          <p:cNvPr id="9" name="Oval 8"/>
          <p:cNvSpPr/>
          <p:nvPr/>
        </p:nvSpPr>
        <p:spPr>
          <a:xfrm>
            <a:off x="5624052" y="1717160"/>
            <a:ext cx="1553497" cy="3267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37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dirty="0"/>
              <a:t>CHALLENGE 1 SOLUTION</a:t>
            </a:r>
          </a:p>
        </p:txBody>
      </p:sp>
      <p:sp>
        <p:nvSpPr>
          <p:cNvPr id="55300" name="TextBox 2"/>
          <p:cNvSpPr txBox="1">
            <a:spLocks noChangeArrowheads="1"/>
          </p:cNvSpPr>
          <p:nvPr>
            <p:custDataLst>
              <p:tags r:id="rId2"/>
            </p:custDataLst>
          </p:nvPr>
        </p:nvSpPr>
        <p:spPr bwMode="auto">
          <a:xfrm>
            <a:off x="683065" y="5330380"/>
            <a:ext cx="77485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rPr>
              <a:t>Q. This line follower goes forever. How do we make this stop?</a:t>
            </a:r>
          </a:p>
          <a:p>
            <a:pPr eaLnBrk="1" hangingPunct="1"/>
            <a:r>
              <a:rPr lang="en-US" dirty="0">
                <a:solidFill>
                  <a:srgbClr val="FF0000"/>
                </a:solidFill>
              </a:rPr>
              <a:t>A. Change the end condition on the loop.</a:t>
            </a:r>
          </a:p>
        </p:txBody>
      </p:sp>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2213" y="482860"/>
              <a:ext cx="8298060" cy="4304135"/>
            </a:xfrm>
            <a:prstGeom prst="rect">
              <a:avLst/>
            </a:prstGeom>
          </p:spPr>
        </p:pic>
      </p:grpSp>
      <p:sp>
        <p:nvSpPr>
          <p:cNvPr id="6" name="Oval 5"/>
          <p:cNvSpPr/>
          <p:nvPr/>
        </p:nvSpPr>
        <p:spPr>
          <a:xfrm>
            <a:off x="7226709" y="2545031"/>
            <a:ext cx="1553497" cy="1510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2</a:t>
            </a:r>
          </a:p>
        </p:txBody>
      </p:sp>
      <p:sp>
        <p:nvSpPr>
          <p:cNvPr id="5" name="TextBox 4"/>
          <p:cNvSpPr txBox="1"/>
          <p:nvPr/>
        </p:nvSpPr>
        <p:spPr>
          <a:xfrm>
            <a:off x="504264" y="1055594"/>
            <a:ext cx="7972761" cy="2246769"/>
          </a:xfrm>
          <a:prstGeom prst="rect">
            <a:avLst/>
          </a:prstGeom>
          <a:noFill/>
        </p:spPr>
        <p:txBody>
          <a:bodyPr wrap="square" rtlCol="0">
            <a:spAutoFit/>
          </a:bodyPr>
          <a:lstStyle/>
          <a:p>
            <a:r>
              <a:rPr lang="en-US" sz="2800" dirty="0"/>
              <a:t>Part 1: Make a line follower that stops when you press the touch sensor</a:t>
            </a:r>
          </a:p>
          <a:p>
            <a:endParaRPr lang="en-US" sz="2800" dirty="0"/>
          </a:p>
          <a:p>
            <a:r>
              <a:rPr lang="en-US" sz="2800" dirty="0"/>
              <a:t>Part 2: Make a line follower that stops after it travels a particular distance</a:t>
            </a:r>
          </a:p>
        </p:txBody>
      </p:sp>
    </p:spTree>
    <p:extLst>
      <p:ext uri="{BB962C8B-B14F-4D97-AF65-F5344CB8AC3E}">
        <p14:creationId xmlns:p14="http://schemas.microsoft.com/office/powerpoint/2010/main" val="1553522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2 SOLUTION: </a:t>
            </a:r>
            <a:r>
              <a:rPr lang="en-US" dirty="0" err="1"/>
              <a:t>SEnsor</a:t>
            </a:r>
            <a:endParaRPr lang="en-US" dirty="0"/>
          </a:p>
        </p:txBody>
      </p:sp>
      <p:pic>
        <p:nvPicPr>
          <p:cNvPr id="4" name="Content Placeholder 3" descr="Screen Shot 2014-08-13 at 7.00.49 PM.png"/>
          <p:cNvPicPr>
            <a:picLocks noGrp="1" noChangeAspect="1"/>
          </p:cNvPicPr>
          <p:nvPr>
            <p:ph idx="4294967295"/>
          </p:nvPr>
        </p:nvPicPr>
        <p:blipFill rotWithShape="1">
          <a:blip r:embed="rId2" cstate="print">
            <a:extLst>
              <a:ext uri="{28A0092B-C50C-407E-A947-70E740481C1C}">
                <a14:useLocalDpi xmlns:a14="http://schemas.microsoft.com/office/drawing/2010/main"/>
              </a:ext>
            </a:extLst>
          </a:blip>
          <a:srcRect l="1466" r="2120" b="1626"/>
          <a:stretch/>
        </p:blipFill>
        <p:spPr>
          <a:xfrm>
            <a:off x="0" y="1185863"/>
            <a:ext cx="6288088" cy="4922837"/>
          </a:xfrm>
        </p:spPr>
      </p:pic>
      <p:pic>
        <p:nvPicPr>
          <p:cNvPr id="6" name="Picture 5" descr="Screen Shot 2014-08-13 at 7.03.44 PM.png"/>
          <p:cNvPicPr>
            <a:picLocks noChangeAspect="1"/>
          </p:cNvPicPr>
          <p:nvPr/>
        </p:nvPicPr>
        <p:blipFill>
          <a:blip r:embed="rId3">
            <a:clrChange>
              <a:clrFrom>
                <a:srgbClr val="4B4B4B"/>
              </a:clrFrom>
              <a:clrTo>
                <a:srgbClr val="4B4B4B">
                  <a:alpha val="0"/>
                </a:srgbClr>
              </a:clrTo>
            </a:clrChange>
            <a:extLst>
              <a:ext uri="{BEBA8EAE-BF5A-486C-A8C5-ECC9F3942E4B}">
                <a14:imgProps xmlns:a14="http://schemas.microsoft.com/office/drawing/2010/main">
                  <a14:imgLayer r:embed="rId4">
                    <a14:imgEffect>
                      <a14:backgroundRemoval t="0" b="99772" l="0" r="100000">
                        <a14:backgroundMark x1="77500" y1="66895" x2="77500" y2="66895"/>
                        <a14:backgroundMark x1="80714" y1="28995" x2="80714" y2="28995"/>
                        <a14:backgroundMark x1="82500" y1="15297" x2="82500" y2="15297"/>
                        <a14:backgroundMark x1="86786" y1="8219" x2="86786" y2="8219"/>
                        <a14:backgroundMark x1="95357" y1="9589" x2="95357" y2="9589"/>
                        <a14:backgroundMark x1="91071" y1="25114" x2="91071" y2="25114"/>
                        <a14:backgroundMark x1="91071" y1="25114" x2="91071" y2="25114"/>
                        <a14:backgroundMark x1="91071" y1="25114" x2="91071" y2="25114"/>
                        <a14:backgroundMark x1="91071" y1="25114" x2="91071" y2="25114"/>
                        <a14:backgroundMark x1="87500" y1="17123" x2="87500" y2="17123"/>
                        <a14:backgroundMark x1="87500" y1="17123" x2="87500" y2="17123"/>
                        <a14:backgroundMark x1="90357" y1="57763" x2="90357" y2="57763"/>
                        <a14:backgroundMark x1="87857" y1="78311" x2="87857" y2="78311"/>
                        <a14:backgroundMark x1="79286" y1="80137" x2="79286" y2="80137"/>
                        <a14:backgroundMark x1="80000" y1="84018" x2="80000" y2="84018"/>
                        <a14:backgroundMark x1="92857" y1="85160" x2="92857" y2="85160"/>
                        <a14:backgroundMark x1="79286" y1="93607" x2="79286" y2="93607"/>
                        <a14:backgroundMark x1="90357" y1="38128" x2="90357" y2="38128"/>
                        <a14:backgroundMark x1="76071" y1="32648" x2="76071" y2="32648"/>
                      </a14:backgroundRemoval>
                    </a14:imgEffect>
                  </a14:imgLayer>
                </a14:imgProps>
              </a:ext>
              <a:ext uri="{28A0092B-C50C-407E-A947-70E740481C1C}">
                <a14:useLocalDpi xmlns:a14="http://schemas.microsoft.com/office/drawing/2010/main"/>
              </a:ext>
            </a:extLst>
          </a:blip>
          <a:stretch>
            <a:fillRect/>
          </a:stretch>
        </p:blipFill>
        <p:spPr>
          <a:xfrm>
            <a:off x="6225413" y="1842751"/>
            <a:ext cx="2560541" cy="4005419"/>
          </a:xfrm>
          <a:prstGeom prst="rect">
            <a:avLst/>
          </a:prstGeom>
        </p:spPr>
      </p:pic>
      <p:cxnSp>
        <p:nvCxnSpPr>
          <p:cNvPr id="8" name="Straight Arrow Connector 7"/>
          <p:cNvCxnSpPr>
            <a:endCxn id="6" idx="1"/>
          </p:cNvCxnSpPr>
          <p:nvPr/>
        </p:nvCxnSpPr>
        <p:spPr>
          <a:xfrm flipV="1">
            <a:off x="5236297" y="3845461"/>
            <a:ext cx="989116" cy="297968"/>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49989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 2 SOLUTION: PARTICULAR distance</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0" y="1744663"/>
            <a:ext cx="5943600" cy="4043362"/>
          </a:xfrm>
          <a:prstGeom prst="rect">
            <a:avLst/>
          </a:prstGeom>
          <a:noFill/>
          <a:ln>
            <a:noFill/>
          </a:ln>
        </p:spPr>
      </p:pic>
      <p:cxnSp>
        <p:nvCxnSpPr>
          <p:cNvPr id="8" name="Straight Arrow Connector 7"/>
          <p:cNvCxnSpPr>
            <a:endCxn id="6" idx="1"/>
          </p:cNvCxnSpPr>
          <p:nvPr/>
        </p:nvCxnSpPr>
        <p:spPr>
          <a:xfrm flipV="1">
            <a:off x="5475730" y="3660791"/>
            <a:ext cx="446578" cy="274426"/>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grpSp>
        <p:nvGrpSpPr>
          <p:cNvPr id="11" name="Group 10"/>
          <p:cNvGrpSpPr/>
          <p:nvPr/>
        </p:nvGrpSpPr>
        <p:grpSpPr>
          <a:xfrm>
            <a:off x="5922308" y="1801038"/>
            <a:ext cx="3079794" cy="3719506"/>
            <a:chOff x="5943128" y="1801038"/>
            <a:chExt cx="3079794" cy="3719506"/>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43128" y="1801038"/>
              <a:ext cx="1656270" cy="3719506"/>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57758" y="2748403"/>
              <a:ext cx="1465164" cy="872564"/>
            </a:xfrm>
            <a:prstGeom prst="rect">
              <a:avLst/>
            </a:prstGeom>
          </p:spPr>
        </p:pic>
      </p:grpSp>
    </p:spTree>
    <p:extLst>
      <p:ext uri="{BB962C8B-B14F-4D97-AF65-F5344CB8AC3E}">
        <p14:creationId xmlns:p14="http://schemas.microsoft.com/office/powerpoint/2010/main" val="2087439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INTERMEDIATE PROGRAMMING LESSON</a:t>
            </a:r>
          </a:p>
        </p:txBody>
      </p:sp>
      <p:sp>
        <p:nvSpPr>
          <p:cNvPr id="3" name="Subtitle 2"/>
          <p:cNvSpPr>
            <a:spLocks noGrp="1"/>
          </p:cNvSpPr>
          <p:nvPr>
            <p:ph type="subTitle" idx="1"/>
          </p:nvPr>
        </p:nvSpPr>
        <p:spPr/>
        <p:txBody>
          <a:bodyPr>
            <a:normAutofit/>
          </a:bodyPr>
          <a:lstStyle/>
          <a:p>
            <a:r>
              <a:rPr lang="en-US" dirty="0"/>
              <a:t>MOVE Distance My Block (</a:t>
            </a:r>
            <a:r>
              <a:rPr lang="en-US" dirty="0" err="1"/>
              <a:t>Move_CM</a:t>
            </a:r>
            <a:r>
              <a:rPr lang="en-US" dirty="0"/>
              <a:t>)</a:t>
            </a:r>
          </a:p>
        </p:txBody>
      </p:sp>
    </p:spTree>
    <p:extLst>
      <p:ext uri="{BB962C8B-B14F-4D97-AF65-F5344CB8AC3E}">
        <p14:creationId xmlns:p14="http://schemas.microsoft.com/office/powerpoint/2010/main" val="1609080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lstStyle/>
          <a:p>
            <a:pPr marL="457200" indent="-457200">
              <a:buFont typeface="+mj-lt"/>
              <a:buAutoNum type="arabicPeriod"/>
            </a:pPr>
            <a:r>
              <a:rPr lang="en-US" dirty="0"/>
              <a:t>Create a useful My Block</a:t>
            </a:r>
          </a:p>
          <a:p>
            <a:pPr marL="457200" indent="-457200">
              <a:buFont typeface="+mj-lt"/>
              <a:buAutoNum type="arabicPeriod"/>
            </a:pPr>
            <a:r>
              <a:rPr lang="en-US" dirty="0"/>
              <a:t>Learn why creating a My Block that takes measurements made with a ruler can be useful</a:t>
            </a:r>
          </a:p>
          <a:p>
            <a:pPr marL="457200" indent="-457200">
              <a:buFont typeface="+mj-lt"/>
              <a:buAutoNum type="arabicPeriod"/>
            </a:pPr>
            <a:r>
              <a:rPr lang="en-US" dirty="0"/>
              <a:t>Make a Move_CM My Block</a:t>
            </a:r>
          </a:p>
          <a:p>
            <a:pPr marL="457200" indent="-457200">
              <a:buFont typeface="+mj-lt"/>
              <a:buAutoNum type="arabicPeriod"/>
            </a:pPr>
            <a:endParaRPr lang="en-US" dirty="0"/>
          </a:p>
          <a:p>
            <a:r>
              <a:rPr lang="en-US" dirty="0"/>
              <a:t>Prerequisites: Moving Straight, Port View, My Blocks with Inputs and Outputs, Math Blocks, Data Wires</a:t>
            </a:r>
          </a:p>
          <a:p>
            <a:pPr marL="457200" indent="-457200">
              <a:buFont typeface="+mj-lt"/>
              <a:buAutoNum type="arabicPeriod"/>
            </a:pPr>
            <a:endParaRPr lang="en-US" dirty="0"/>
          </a:p>
        </p:txBody>
      </p:sp>
    </p:spTree>
    <p:extLst>
      <p:ext uri="{BB962C8B-B14F-4D97-AF65-F5344CB8AC3E}">
        <p14:creationId xmlns:p14="http://schemas.microsoft.com/office/powerpoint/2010/main" val="546447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 Move Distance My Block?</a:t>
            </a:r>
          </a:p>
        </p:txBody>
      </p:sp>
      <p:sp>
        <p:nvSpPr>
          <p:cNvPr id="3" name="Content Placeholder 2"/>
          <p:cNvSpPr>
            <a:spLocks noGrp="1"/>
          </p:cNvSpPr>
          <p:nvPr>
            <p:ph idx="1"/>
          </p:nvPr>
        </p:nvSpPr>
        <p:spPr/>
        <p:txBody>
          <a:bodyPr/>
          <a:lstStyle/>
          <a:p>
            <a:r>
              <a:rPr lang="en-US"/>
              <a:t>Built-in move blocks will not take inputs (values) in centimeters or inches.  </a:t>
            </a:r>
          </a:p>
          <a:p>
            <a:r>
              <a:rPr lang="en-US"/>
              <a:t>It is much easier to measure distance with a ruler than degrees or rotations.</a:t>
            </a:r>
          </a:p>
          <a:p>
            <a:r>
              <a:rPr lang="en-US"/>
              <a:t>If you change your robot design to have bigger or smaller wheels later on, you don’t have to re-measure every movement of your robot</a:t>
            </a:r>
          </a:p>
          <a:p>
            <a:pPr lvl="1"/>
            <a:r>
              <a:rPr lang="en-US"/>
              <a:t>Instead of changing distances in every single program you wrote, just go into your new Move Distance Block and change the value for how many inches/cm one motor rotation would take.</a:t>
            </a:r>
            <a:endParaRPr lang="en-US" dirty="0"/>
          </a:p>
        </p:txBody>
      </p:sp>
      <p:pic>
        <p:nvPicPr>
          <p:cNvPr id="5" name="Picture 4" descr="ruler_0_10.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83884" y="4508648"/>
            <a:ext cx="3484790" cy="1138177"/>
          </a:xfrm>
          <a:prstGeom prst="rect">
            <a:avLst/>
          </a:prstGeom>
        </p:spPr>
      </p:pic>
    </p:spTree>
    <p:extLst>
      <p:ext uri="{BB962C8B-B14F-4D97-AF65-F5344CB8AC3E}">
        <p14:creationId xmlns:p14="http://schemas.microsoft.com/office/powerpoint/2010/main" val="1496637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MOVE_CM IN THREE EASY STEPS</a:t>
            </a:r>
          </a:p>
        </p:txBody>
      </p:sp>
      <p:sp>
        <p:nvSpPr>
          <p:cNvPr id="3" name="Content Placeholder 2"/>
          <p:cNvSpPr>
            <a:spLocks noGrp="1"/>
          </p:cNvSpPr>
          <p:nvPr>
            <p:ph idx="1"/>
          </p:nvPr>
        </p:nvSpPr>
        <p:spPr>
          <a:xfrm>
            <a:off x="227874" y="1519353"/>
            <a:ext cx="7940842" cy="4373563"/>
          </a:xfrm>
        </p:spPr>
        <p:txBody>
          <a:bodyPr>
            <a:normAutofit/>
          </a:bodyPr>
          <a:lstStyle/>
          <a:p>
            <a:r>
              <a:rPr lang="en-US" b="1" dirty="0"/>
              <a:t>STEP 1: </a:t>
            </a:r>
            <a:r>
              <a:rPr lang="en-US" b="0" dirty="0"/>
              <a:t>Determine how many motor degrees your robot moves in 1cm</a:t>
            </a:r>
          </a:p>
          <a:p>
            <a:r>
              <a:rPr lang="en-US" b="0" dirty="0"/>
              <a:t>	STEP 1A: Wheel Measurement</a:t>
            </a:r>
          </a:p>
          <a:p>
            <a:r>
              <a:rPr lang="en-US" b="0" dirty="0"/>
              <a:t>	STEP 1B: Program the robot to move 1cm</a:t>
            </a:r>
          </a:p>
          <a:p>
            <a:endParaRPr lang="en-US" b="0" dirty="0"/>
          </a:p>
          <a:p>
            <a:r>
              <a:rPr lang="en-US" b="1" dirty="0"/>
              <a:t>STEP 2: </a:t>
            </a:r>
            <a:r>
              <a:rPr lang="en-US" b="0" dirty="0"/>
              <a:t>Add a Math Block to convert centimeters to degrees</a:t>
            </a:r>
          </a:p>
          <a:p>
            <a:endParaRPr lang="en-US" b="0" dirty="0"/>
          </a:p>
          <a:p>
            <a:r>
              <a:rPr lang="en-US" b="1" dirty="0"/>
              <a:t>STEP 3: </a:t>
            </a:r>
            <a:r>
              <a:rPr lang="en-US" b="0" dirty="0"/>
              <a:t>Create a Move_CM My Block with 2 inputs (power and degrees)</a:t>
            </a:r>
          </a:p>
          <a:p>
            <a:pPr marL="342900" indent="-342900">
              <a:buFont typeface="Arial" panose="020B0604020202020204" pitchFamily="34" charset="0"/>
              <a:buChar char="•"/>
            </a:pPr>
            <a:endParaRPr lang="en-US" b="0" dirty="0"/>
          </a:p>
        </p:txBody>
      </p:sp>
    </p:spTree>
    <p:extLst>
      <p:ext uri="{BB962C8B-B14F-4D97-AF65-F5344CB8AC3E}">
        <p14:creationId xmlns:p14="http://schemas.microsoft.com/office/powerpoint/2010/main" val="513093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84" y="465764"/>
            <a:ext cx="8596812" cy="874055"/>
          </a:xfrm>
        </p:spPr>
        <p:txBody>
          <a:bodyPr>
            <a:normAutofit fontScale="90000"/>
          </a:bodyPr>
          <a:lstStyle/>
          <a:p>
            <a:r>
              <a:rPr lang="en-US" dirty="0"/>
              <a:t>Step 1A: How Many Degrees Does The Robot Move in 1 CM?</a:t>
            </a:r>
          </a:p>
        </p:txBody>
      </p:sp>
      <p:sp>
        <p:nvSpPr>
          <p:cNvPr id="10" name="TextBox 9"/>
          <p:cNvSpPr txBox="1"/>
          <p:nvPr/>
        </p:nvSpPr>
        <p:spPr>
          <a:xfrm>
            <a:off x="274784" y="1582537"/>
            <a:ext cx="7742722" cy="2062103"/>
          </a:xfrm>
          <a:prstGeom prst="rect">
            <a:avLst/>
          </a:prstGeom>
          <a:noFill/>
        </p:spPr>
        <p:txBody>
          <a:bodyPr wrap="square" rtlCol="0">
            <a:spAutoFit/>
          </a:bodyPr>
          <a:lstStyle/>
          <a:p>
            <a:r>
              <a:rPr lang="en-US" sz="1600" b="1" dirty="0"/>
              <a:t>Method 1: </a:t>
            </a:r>
          </a:p>
          <a:p>
            <a:pPr marL="800100" lvl="1" indent="-342900">
              <a:buAutoNum type="arabicPeriod"/>
            </a:pPr>
            <a:r>
              <a:rPr lang="en-US" sz="1600" dirty="0"/>
              <a:t>Look up the wheel size in mm printed on your tire and divide by 10 to convert to cm (because 1cm=10mm)</a:t>
            </a:r>
          </a:p>
          <a:p>
            <a:pPr marL="800100" lvl="1" indent="-342900">
              <a:buAutoNum type="arabicPeriod"/>
            </a:pPr>
            <a:r>
              <a:rPr lang="en-US" sz="1600" dirty="0"/>
              <a:t>Multiply the answer in step 1 by </a:t>
            </a:r>
            <a:r>
              <a:rPr lang="el-GR" sz="1600" dirty="0"/>
              <a:t>π</a:t>
            </a:r>
            <a:r>
              <a:rPr lang="en-US" sz="1600" dirty="0"/>
              <a:t> (3.1415…) to compute circumference </a:t>
            </a:r>
          </a:p>
          <a:p>
            <a:pPr marL="800100" lvl="1" indent="-342900">
              <a:buFont typeface="+mj-lt"/>
              <a:buAutoNum type="arabicPeriod"/>
            </a:pPr>
            <a:r>
              <a:rPr lang="en-US" sz="1600" dirty="0"/>
              <a:t>Divide 360 degrees by value from step 2. This computes degrees in 1cm since you travel one circumference in 1 rotation and 1 rotation is 360 degrees</a:t>
            </a:r>
          </a:p>
          <a:p>
            <a:pPr marL="800100" lvl="1" indent="-342900">
              <a:buFont typeface="+mj-lt"/>
              <a:buAutoNum type="arabicPeriod"/>
            </a:pPr>
            <a:endParaRPr lang="en-US" sz="1600" dirty="0"/>
          </a:p>
        </p:txBody>
      </p:sp>
      <p:sp>
        <p:nvSpPr>
          <p:cNvPr id="5" name="Rectangle 4"/>
          <p:cNvSpPr/>
          <p:nvPr/>
        </p:nvSpPr>
        <p:spPr>
          <a:xfrm>
            <a:off x="507468" y="4313549"/>
            <a:ext cx="5265207" cy="1815882"/>
          </a:xfrm>
          <a:prstGeom prst="rect">
            <a:avLst/>
          </a:prstGeom>
        </p:spPr>
        <p:txBody>
          <a:bodyPr wrap="square">
            <a:spAutoFit/>
          </a:bodyPr>
          <a:lstStyle/>
          <a:p>
            <a:r>
              <a:rPr lang="en-US" sz="1600" b="1" dirty="0"/>
              <a:t>Example calculation using the standard EV3 Edu 45544 set wheels:</a:t>
            </a:r>
          </a:p>
          <a:p>
            <a:pPr marL="800100" lvl="1" indent="-342900">
              <a:buFont typeface="+mj-lt"/>
              <a:buAutoNum type="arabicPeriod"/>
            </a:pPr>
            <a:r>
              <a:rPr lang="en-US" sz="1600" dirty="0"/>
              <a:t>EV3 EDU (45544) wheels are 56mm = 5.6cm in diameter</a:t>
            </a:r>
          </a:p>
          <a:p>
            <a:pPr marL="800100" lvl="1" indent="-342900">
              <a:buFont typeface="+mj-lt"/>
              <a:buAutoNum type="arabicPeriod"/>
            </a:pPr>
            <a:r>
              <a:rPr lang="en-US" sz="1600" dirty="0"/>
              <a:t>5.6cm × </a:t>
            </a:r>
            <a:r>
              <a:rPr lang="el-GR" sz="1600" dirty="0"/>
              <a:t>π</a:t>
            </a:r>
            <a:r>
              <a:rPr lang="en-US" sz="1600" dirty="0"/>
              <a:t> = 17.6cm per rotation</a:t>
            </a:r>
          </a:p>
          <a:p>
            <a:pPr marL="800100" lvl="1" indent="-342900">
              <a:buFont typeface="+mj-lt"/>
              <a:buAutoNum type="arabicPeriod"/>
            </a:pPr>
            <a:r>
              <a:rPr lang="en-US" sz="1600" dirty="0"/>
              <a:t>360 degrees ÷ 17.6cm = 20.5 motor degrees per cm</a:t>
            </a:r>
          </a:p>
        </p:txBody>
      </p:sp>
      <p:sp>
        <p:nvSpPr>
          <p:cNvPr id="6" name="TextBox 5"/>
          <p:cNvSpPr txBox="1"/>
          <p:nvPr/>
        </p:nvSpPr>
        <p:spPr>
          <a:xfrm>
            <a:off x="5772675" y="4313549"/>
            <a:ext cx="2860307" cy="1477328"/>
          </a:xfrm>
          <a:prstGeom prst="rect">
            <a:avLst/>
          </a:prstGeom>
          <a:solidFill>
            <a:srgbClr val="FF0000"/>
          </a:solidFill>
        </p:spPr>
        <p:txBody>
          <a:bodyPr wrap="square" rtlCol="0">
            <a:spAutoFit/>
          </a:bodyPr>
          <a:lstStyle/>
          <a:p>
            <a:pPr algn="ctr"/>
            <a:r>
              <a:rPr lang="en-US" dirty="0">
                <a:solidFill>
                  <a:schemeClr val="bg1"/>
                </a:solidFill>
              </a:rPr>
              <a:t>Helpful chart with common LEGO wheels and their diameters.</a:t>
            </a:r>
          </a:p>
          <a:p>
            <a:endParaRPr lang="en-US" dirty="0">
              <a:solidFill>
                <a:schemeClr val="bg1"/>
              </a:solidFill>
            </a:endParaRPr>
          </a:p>
          <a:p>
            <a:pPr algn="ctr"/>
            <a:r>
              <a:rPr lang="en-US" dirty="0">
                <a:solidFill>
                  <a:schemeClr val="bg1"/>
                </a:solidFill>
              </a:rPr>
              <a:t>http://wheels.sariel.pl/</a:t>
            </a:r>
          </a:p>
        </p:txBody>
      </p:sp>
    </p:spTree>
    <p:extLst>
      <p:ext uri="{BB962C8B-B14F-4D97-AF65-F5344CB8AC3E}">
        <p14:creationId xmlns:p14="http://schemas.microsoft.com/office/powerpoint/2010/main" val="1631848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a:xfrm>
            <a:off x="241739" y="1845734"/>
            <a:ext cx="4330261" cy="4023360"/>
          </a:xfrm>
        </p:spPr>
        <p:txBody>
          <a:bodyPr>
            <a:normAutofit fontScale="92500" lnSpcReduction="20000"/>
          </a:bodyPr>
          <a:lstStyle/>
          <a:p>
            <a:r>
              <a:rPr lang="en-US" dirty="0" smtClean="0"/>
              <a:t>Which missions are near base and could be done quickly?</a:t>
            </a:r>
          </a:p>
          <a:p>
            <a:r>
              <a:rPr lang="en-US" dirty="0" smtClean="0"/>
              <a:t>Which missions might be grouped together because of their proximity?</a:t>
            </a:r>
          </a:p>
          <a:p>
            <a:r>
              <a:rPr lang="en-US" dirty="0" smtClean="0"/>
              <a:t>Which missions might use the same attachment/tool to complete?</a:t>
            </a:r>
          </a:p>
          <a:p>
            <a:r>
              <a:rPr lang="en-US" dirty="0" smtClean="0"/>
              <a:t>Are some missions harder than others?</a:t>
            </a:r>
          </a:p>
          <a:p>
            <a:r>
              <a:rPr lang="en-US" dirty="0" smtClean="0"/>
              <a:t>Are some missions harder to get to?</a:t>
            </a:r>
          </a:p>
          <a:p>
            <a:r>
              <a:rPr lang="en-US" dirty="0" smtClean="0"/>
              <a:t>What are the team’s goals for the year when it comes to the robot game?</a:t>
            </a:r>
          </a:p>
          <a:p>
            <a:r>
              <a:rPr lang="en-US" dirty="0" smtClean="0"/>
              <a:t>How many points is the mission?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95568" y="1941752"/>
            <a:ext cx="4208692" cy="2043979"/>
          </a:xfrm>
          <a:prstGeom prst="rect">
            <a:avLst/>
          </a:prstGeom>
        </p:spPr>
      </p:pic>
      <p:sp>
        <p:nvSpPr>
          <p:cNvPr id="9" name="TextBox 8"/>
          <p:cNvSpPr txBox="1"/>
          <p:nvPr/>
        </p:nvSpPr>
        <p:spPr>
          <a:xfrm>
            <a:off x="4695568" y="4211416"/>
            <a:ext cx="4109838" cy="1754326"/>
          </a:xfrm>
          <a:prstGeom prst="rect">
            <a:avLst/>
          </a:prstGeom>
          <a:noFill/>
        </p:spPr>
        <p:txBody>
          <a:bodyPr wrap="square" rtlCol="0">
            <a:spAutoFit/>
          </a:bodyPr>
          <a:lstStyle/>
          <a:p>
            <a:r>
              <a:rPr lang="en-US" i="1" dirty="0" smtClean="0">
                <a:solidFill>
                  <a:srgbClr val="FF0000"/>
                </a:solidFill>
              </a:rPr>
              <a:t>Use the answers to the questions to determine which missions to do and when.</a:t>
            </a:r>
          </a:p>
          <a:p>
            <a:endParaRPr lang="en-US" i="1" dirty="0">
              <a:solidFill>
                <a:srgbClr val="FF0000"/>
              </a:solidFill>
            </a:endParaRPr>
          </a:p>
          <a:p>
            <a:r>
              <a:rPr lang="en-US" i="1" dirty="0" smtClean="0">
                <a:solidFill>
                  <a:srgbClr val="FF0000"/>
                </a:solidFill>
              </a:rPr>
              <a:t>A Planning </a:t>
            </a:r>
            <a:r>
              <a:rPr lang="en-US" i="1" dirty="0">
                <a:solidFill>
                  <a:srgbClr val="FF0000"/>
                </a:solidFill>
              </a:rPr>
              <a:t>G</a:t>
            </a:r>
            <a:r>
              <a:rPr lang="en-US" i="1" dirty="0" smtClean="0">
                <a:solidFill>
                  <a:srgbClr val="FF0000"/>
                </a:solidFill>
              </a:rPr>
              <a:t>uide is available on the next page.</a:t>
            </a:r>
            <a:endParaRPr lang="en-US" i="1" dirty="0">
              <a:solidFill>
                <a:srgbClr val="FF0000"/>
              </a:solidFill>
            </a:endParaRPr>
          </a:p>
        </p:txBody>
      </p:sp>
    </p:spTree>
    <p:extLst>
      <p:ext uri="{BB962C8B-B14F-4D97-AF65-F5344CB8AC3E}">
        <p14:creationId xmlns:p14="http://schemas.microsoft.com/office/powerpoint/2010/main" val="2104338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39269" y="4477827"/>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0272" y="4930450"/>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Step 1A: Alternative Method</a:t>
            </a:r>
          </a:p>
        </p:txBody>
      </p:sp>
      <p:sp>
        <p:nvSpPr>
          <p:cNvPr id="10" name="TextBox 9"/>
          <p:cNvSpPr txBox="1"/>
          <p:nvPr/>
        </p:nvSpPr>
        <p:spPr>
          <a:xfrm>
            <a:off x="310055" y="1419101"/>
            <a:ext cx="7742722" cy="2800767"/>
          </a:xfrm>
          <a:prstGeom prst="rect">
            <a:avLst/>
          </a:prstGeom>
          <a:noFill/>
        </p:spPr>
        <p:txBody>
          <a:bodyPr wrap="square" rtlCol="0">
            <a:spAutoFit/>
          </a:bodyPr>
          <a:lstStyle/>
          <a:p>
            <a:pPr marL="0" lvl="1"/>
            <a:r>
              <a:rPr lang="en-US" sz="1600" dirty="0"/>
              <a:t>Alternate Method: Use Port View to find the Motor Degrees value. Use this method if you cannot find the diameter value printed on your wheel. </a:t>
            </a:r>
          </a:p>
          <a:p>
            <a:pPr marL="800100" lvl="1" indent="-342900">
              <a:buFont typeface="+mj-lt"/>
              <a:buAutoNum type="arabicPeriod"/>
            </a:pPr>
            <a:r>
              <a:rPr lang="en-US" sz="1600" dirty="0"/>
              <a:t>Put your ruler next to your wheel/robot at 0 centimeters (whatever part of the robot you use to align with 0, you should use to use to measure distance in step 2)</a:t>
            </a:r>
          </a:p>
          <a:p>
            <a:pPr marL="800100" lvl="1" indent="-342900">
              <a:buFont typeface="+mj-lt"/>
              <a:buAutoNum type="arabicPeriod"/>
            </a:pPr>
            <a:r>
              <a:rPr lang="en-US" sz="1600" dirty="0"/>
              <a:t>Roll your robot forward any amount of centimeters, making sure your robot does not slip.</a:t>
            </a:r>
          </a:p>
          <a:p>
            <a:pPr marL="800100" lvl="1" indent="-342900">
              <a:buFont typeface="+mj-lt"/>
              <a:buAutoNum type="arabicPeriod"/>
            </a:pPr>
            <a:r>
              <a:rPr lang="en-US" sz="1600" dirty="0"/>
              <a:t>Take the degree reading you see on the screen for the motor sensor and divide by the amount of centimeters you moved.  </a:t>
            </a:r>
          </a:p>
          <a:p>
            <a:pPr marL="800100" lvl="1" indent="-342900">
              <a:buFont typeface="+mj-lt"/>
              <a:buAutoNum type="arabicPeriod"/>
            </a:pPr>
            <a:r>
              <a:rPr lang="en-US" sz="1600" dirty="0"/>
              <a:t>The answer will be the number of degrees your robot's wheels turn in 1 centimeter.</a:t>
            </a:r>
          </a:p>
        </p:txBody>
      </p:sp>
      <p:pic>
        <p:nvPicPr>
          <p:cNvPr id="6" name="Picture 5" descr="ruler_0_10.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43541" y="4998184"/>
            <a:ext cx="3484790" cy="1138177"/>
          </a:xfrm>
          <a:prstGeom prst="rect">
            <a:avLst/>
          </a:prstGeom>
        </p:spPr>
      </p:pic>
      <p:sp>
        <p:nvSpPr>
          <p:cNvPr id="5" name="Rounded Rectangle 4"/>
          <p:cNvSpPr/>
          <p:nvPr/>
        </p:nvSpPr>
        <p:spPr>
          <a:xfrm>
            <a:off x="533402" y="4548480"/>
            <a:ext cx="710669" cy="41591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831946" y="4774286"/>
            <a:ext cx="2085975" cy="1362075"/>
          </a:xfrm>
          <a:prstGeom prst="rect">
            <a:avLst/>
          </a:prstGeom>
        </p:spPr>
      </p:pic>
      <p:cxnSp>
        <p:nvCxnSpPr>
          <p:cNvPr id="9" name="Straight Arrow Connector 8"/>
          <p:cNvCxnSpPr/>
          <p:nvPr/>
        </p:nvCxnSpPr>
        <p:spPr>
          <a:xfrm>
            <a:off x="1362974" y="4774286"/>
            <a:ext cx="8108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5794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8167" y="1841062"/>
            <a:ext cx="6113004" cy="3169706"/>
          </a:xfrm>
          <a:prstGeom prst="rect">
            <a:avLst/>
          </a:prstGeom>
        </p:spPr>
      </p:pic>
      <p:sp>
        <p:nvSpPr>
          <p:cNvPr id="2" name="Title 1"/>
          <p:cNvSpPr>
            <a:spLocks noGrp="1"/>
          </p:cNvSpPr>
          <p:nvPr>
            <p:ph type="title"/>
          </p:nvPr>
        </p:nvSpPr>
        <p:spPr/>
        <p:txBody>
          <a:bodyPr>
            <a:normAutofit/>
          </a:bodyPr>
          <a:lstStyle/>
          <a:p>
            <a:r>
              <a:rPr lang="en-US" dirty="0"/>
              <a:t>Step 1B: Program Move 1CM</a:t>
            </a:r>
          </a:p>
        </p:txBody>
      </p:sp>
      <p:sp>
        <p:nvSpPr>
          <p:cNvPr id="5" name="TextBox 4"/>
          <p:cNvSpPr txBox="1"/>
          <p:nvPr/>
        </p:nvSpPr>
        <p:spPr>
          <a:xfrm>
            <a:off x="5513968" y="3893495"/>
            <a:ext cx="3157175" cy="923330"/>
          </a:xfrm>
          <a:prstGeom prst="rect">
            <a:avLst/>
          </a:prstGeom>
          <a:solidFill>
            <a:srgbClr val="92D050"/>
          </a:solidFill>
        </p:spPr>
        <p:txBody>
          <a:bodyPr wrap="square" rtlCol="0">
            <a:spAutoFit/>
          </a:bodyPr>
          <a:lstStyle/>
          <a:p>
            <a:r>
              <a:rPr lang="en-US" dirty="0"/>
              <a:t>Use the Motor Degrees value you obtained for your robot in slides 5 or 6</a:t>
            </a:r>
          </a:p>
        </p:txBody>
      </p:sp>
      <p:cxnSp>
        <p:nvCxnSpPr>
          <p:cNvPr id="10" name="Elbow Connector 9"/>
          <p:cNvCxnSpPr/>
          <p:nvPr/>
        </p:nvCxnSpPr>
        <p:spPr>
          <a:xfrm rot="5400000">
            <a:off x="5817389" y="3004715"/>
            <a:ext cx="8323" cy="3700267"/>
          </a:xfrm>
          <a:prstGeom prst="bentConnector3">
            <a:avLst>
              <a:gd name="adj1" fmla="val 2846606"/>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684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Degree to CM Conversion</a:t>
            </a:r>
          </a:p>
        </p:txBody>
      </p:sp>
      <p:sp>
        <p:nvSpPr>
          <p:cNvPr id="8" name="TextBox 7"/>
          <p:cNvSpPr txBox="1"/>
          <p:nvPr/>
        </p:nvSpPr>
        <p:spPr>
          <a:xfrm>
            <a:off x="558800" y="1486218"/>
            <a:ext cx="7975600" cy="369332"/>
          </a:xfrm>
          <a:prstGeom prst="rect">
            <a:avLst/>
          </a:prstGeom>
          <a:noFill/>
        </p:spPr>
        <p:txBody>
          <a:bodyPr wrap="square" rtlCol="0">
            <a:spAutoFit/>
          </a:bodyPr>
          <a:lstStyle/>
          <a:p>
            <a:r>
              <a:rPr lang="en-US" dirty="0"/>
              <a:t>Create the Calculator that coverts degrees to centimeters</a:t>
            </a:r>
          </a:p>
        </p:txBody>
      </p:sp>
      <p:pic>
        <p:nvPicPr>
          <p:cNvPr id="6" name="Picture 5" descr="Screen Clipping"/>
          <p:cNvPicPr>
            <a:picLocks noChangeAspect="1"/>
          </p:cNvPicPr>
          <p:nvPr/>
        </p:nvPicPr>
        <p:blipFill rotWithShape="1">
          <a:blip r:embed="rId2" cstate="print">
            <a:extLst>
              <a:ext uri="{28A0092B-C50C-407E-A947-70E740481C1C}">
                <a14:useLocalDpi xmlns:a14="http://schemas.microsoft.com/office/drawing/2010/main"/>
              </a:ext>
            </a:extLst>
          </a:blip>
          <a:srcRect t="20329"/>
          <a:stretch/>
        </p:blipFill>
        <p:spPr>
          <a:xfrm>
            <a:off x="1104181" y="2001162"/>
            <a:ext cx="7358333" cy="4160481"/>
          </a:xfrm>
          <a:prstGeom prst="rect">
            <a:avLst/>
          </a:prstGeom>
        </p:spPr>
      </p:pic>
    </p:spTree>
    <p:extLst>
      <p:ext uri="{BB962C8B-B14F-4D97-AF65-F5344CB8AC3E}">
        <p14:creationId xmlns:p14="http://schemas.microsoft.com/office/powerpoint/2010/main" val="2035432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Clippi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62339" y="1623710"/>
            <a:ext cx="3871327" cy="834871"/>
          </a:xfrm>
          <a:prstGeom prst="rect">
            <a:avLst/>
          </a:prstGeom>
        </p:spPr>
      </p:pic>
      <p:sp>
        <p:nvSpPr>
          <p:cNvPr id="2" name="Title 1"/>
          <p:cNvSpPr>
            <a:spLocks noGrp="1"/>
          </p:cNvSpPr>
          <p:nvPr>
            <p:ph type="title"/>
          </p:nvPr>
        </p:nvSpPr>
        <p:spPr/>
        <p:txBody>
          <a:bodyPr/>
          <a:lstStyle/>
          <a:p>
            <a:r>
              <a:rPr lang="en-US" dirty="0"/>
              <a:t>Step 3A: Setup the My Block</a:t>
            </a:r>
          </a:p>
        </p:txBody>
      </p:sp>
      <p:sp>
        <p:nvSpPr>
          <p:cNvPr id="3" name="Content Placeholder 2"/>
          <p:cNvSpPr>
            <a:spLocks noGrp="1"/>
          </p:cNvSpPr>
          <p:nvPr>
            <p:ph idx="1"/>
          </p:nvPr>
        </p:nvSpPr>
        <p:spPr>
          <a:xfrm>
            <a:off x="278423" y="1623683"/>
            <a:ext cx="4400026" cy="4373563"/>
          </a:xfrm>
        </p:spPr>
        <p:txBody>
          <a:bodyPr>
            <a:normAutofit/>
          </a:bodyPr>
          <a:lstStyle/>
          <a:p>
            <a:pPr marL="342900" indent="-342900">
              <a:buFont typeface="Arial" panose="020B0604020202020204" pitchFamily="34" charset="0"/>
              <a:buChar char="•"/>
            </a:pPr>
            <a:r>
              <a:rPr lang="en-US" dirty="0">
                <a:solidFill>
                  <a:srgbClr val="0070C0"/>
                </a:solidFill>
              </a:rPr>
              <a:t>A. Highlight the two blocks in Step 2 and go to My Block Builder </a:t>
            </a:r>
          </a:p>
          <a:p>
            <a:pPr marL="342900" indent="-342900">
              <a:buFont typeface="Arial" panose="020B0604020202020204" pitchFamily="34" charset="0"/>
              <a:buChar char="•"/>
            </a:pPr>
            <a:endParaRPr lang="en-US" dirty="0">
              <a:solidFill>
                <a:srgbClr val="0070C0"/>
              </a:solidFill>
            </a:endParaRPr>
          </a:p>
          <a:p>
            <a:pPr marL="342900" indent="-342900">
              <a:buFont typeface="Arial" panose="020B0604020202020204" pitchFamily="34" charset="0"/>
              <a:buChar char="•"/>
            </a:pPr>
            <a:r>
              <a:rPr lang="en-US" dirty="0">
                <a:solidFill>
                  <a:srgbClr val="00B050"/>
                </a:solidFill>
              </a:rPr>
              <a:t>B.  Add two inputs: Power and Centimeters and complete the setup process.</a:t>
            </a:r>
          </a:p>
          <a:p>
            <a:pPr marL="342900" indent="-342900">
              <a:buFont typeface="Arial" panose="020B0604020202020204" pitchFamily="34" charset="0"/>
              <a:buChar char="•"/>
            </a:pPr>
            <a:endParaRPr lang="en-US" dirty="0">
              <a:solidFill>
                <a:srgbClr val="00B050"/>
              </a:solidFill>
            </a:endParaRPr>
          </a:p>
          <a:p>
            <a:pPr marL="342900" indent="-342900">
              <a:buFont typeface="Arial" panose="020B0604020202020204" pitchFamily="34" charset="0"/>
              <a:buChar char="•"/>
            </a:pPr>
            <a:r>
              <a:rPr lang="en-US" dirty="0"/>
              <a:t>If you need help in the My Block Builder, refer to the My Block with Inputs and Outputs Lesson in Intermediate</a:t>
            </a:r>
          </a:p>
        </p:txBody>
      </p:sp>
      <p:pic>
        <p:nvPicPr>
          <p:cNvPr id="6" name="Picture 5"/>
          <p:cNvPicPr>
            <a:picLocks noChangeAspect="1"/>
          </p:cNvPicPr>
          <p:nvPr/>
        </p:nvPicPr>
        <p:blipFill>
          <a:blip r:embed="rId4"/>
          <a:stretch>
            <a:fillRect/>
          </a:stretch>
        </p:blipFill>
        <p:spPr>
          <a:xfrm>
            <a:off x="4995223" y="2759772"/>
            <a:ext cx="3707451" cy="3366391"/>
          </a:xfrm>
          <a:prstGeom prst="rect">
            <a:avLst/>
          </a:prstGeom>
        </p:spPr>
      </p:pic>
      <p:sp>
        <p:nvSpPr>
          <p:cNvPr id="7" name="Rectangle 6"/>
          <p:cNvSpPr/>
          <p:nvPr/>
        </p:nvSpPr>
        <p:spPr>
          <a:xfrm>
            <a:off x="6988029" y="3137277"/>
            <a:ext cx="268448" cy="53689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40367" y="3271501"/>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B</a:t>
            </a:r>
          </a:p>
        </p:txBody>
      </p:sp>
      <p:sp>
        <p:nvSpPr>
          <p:cNvPr id="10" name="Rectangle 9"/>
          <p:cNvSpPr/>
          <p:nvPr/>
        </p:nvSpPr>
        <p:spPr>
          <a:xfrm>
            <a:off x="5486400" y="1506657"/>
            <a:ext cx="3160294" cy="1047789"/>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02674" y="1808103"/>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a:t>
            </a:r>
          </a:p>
        </p:txBody>
      </p:sp>
    </p:spTree>
    <p:extLst>
      <p:ext uri="{BB962C8B-B14F-4D97-AF65-F5344CB8AC3E}">
        <p14:creationId xmlns:p14="http://schemas.microsoft.com/office/powerpoint/2010/main" val="95732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5444" y="1708027"/>
            <a:ext cx="8351421" cy="1853050"/>
          </a:xfrm>
          <a:prstGeom prst="rect">
            <a:avLst/>
          </a:prstGeom>
        </p:spPr>
      </p:pic>
      <p:sp>
        <p:nvSpPr>
          <p:cNvPr id="2" name="Title 1"/>
          <p:cNvSpPr>
            <a:spLocks noGrp="1"/>
          </p:cNvSpPr>
          <p:nvPr>
            <p:ph type="title"/>
          </p:nvPr>
        </p:nvSpPr>
        <p:spPr/>
        <p:txBody>
          <a:bodyPr/>
          <a:lstStyle/>
          <a:p>
            <a:r>
              <a:rPr lang="en-US" dirty="0">
                <a:cs typeface="Courier"/>
              </a:rPr>
              <a:t>Step 3B: Wire the My BLOCK</a:t>
            </a:r>
            <a:endParaRPr lang="en-US" dirty="0"/>
          </a:p>
        </p:txBody>
      </p:sp>
      <p:sp>
        <p:nvSpPr>
          <p:cNvPr id="7" name="TextBox 6"/>
          <p:cNvSpPr txBox="1"/>
          <p:nvPr/>
        </p:nvSpPr>
        <p:spPr>
          <a:xfrm>
            <a:off x="631837" y="3744786"/>
            <a:ext cx="7660640" cy="1200329"/>
          </a:xfrm>
          <a:prstGeom prst="rect">
            <a:avLst/>
          </a:prstGeom>
          <a:noFill/>
        </p:spPr>
        <p:txBody>
          <a:bodyPr wrap="square" rtlCol="0">
            <a:spAutoFit/>
          </a:bodyPr>
          <a:lstStyle/>
          <a:p>
            <a:r>
              <a:rPr lang="en-US" dirty="0">
                <a:solidFill>
                  <a:srgbClr val="7030A0"/>
                </a:solidFill>
              </a:rPr>
              <a:t>C. Wire the inputs in the grey block.  The centimeters input connects to the Math Block. The power goes into the Move Steering Block’s power input. The result of the Math Block is wired into the degrees input in the Move Steering Block.</a:t>
            </a:r>
          </a:p>
        </p:txBody>
      </p:sp>
    </p:spTree>
    <p:extLst>
      <p:ext uri="{BB962C8B-B14F-4D97-AF65-F5344CB8AC3E}">
        <p14:creationId xmlns:p14="http://schemas.microsoft.com/office/powerpoint/2010/main" val="433661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3C: Completed </a:t>
            </a:r>
            <a:r>
              <a:rPr lang="en-US" dirty="0" err="1">
                <a:latin typeface="Courier"/>
                <a:cs typeface="Courier"/>
              </a:rPr>
              <a:t>Move_CM</a:t>
            </a:r>
            <a:endParaRPr lang="en-US"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7172" y="1413392"/>
            <a:ext cx="4891766" cy="4586032"/>
          </a:xfrm>
          <a:prstGeom prst="rect">
            <a:avLst/>
          </a:prstGeom>
        </p:spPr>
      </p:pic>
    </p:spTree>
    <p:extLst>
      <p:ext uri="{BB962C8B-B14F-4D97-AF65-F5344CB8AC3E}">
        <p14:creationId xmlns:p14="http://schemas.microsoft.com/office/powerpoint/2010/main" val="21289001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a:t>
            </a:r>
            <a:endParaRPr lang="en-US" dirty="0"/>
          </a:p>
        </p:txBody>
      </p:sp>
      <p:sp>
        <p:nvSpPr>
          <p:cNvPr id="3" name="Content Placeholder 2"/>
          <p:cNvSpPr>
            <a:spLocks noGrp="1"/>
          </p:cNvSpPr>
          <p:nvPr>
            <p:ph idx="1"/>
          </p:nvPr>
        </p:nvSpPr>
        <p:spPr/>
        <p:txBody>
          <a:bodyPr>
            <a:normAutofit/>
          </a:bodyPr>
          <a:lstStyle/>
          <a:p>
            <a:r>
              <a:rPr lang="en-US" dirty="0"/>
              <a:t>Why is a </a:t>
            </a:r>
            <a:r>
              <a:rPr lang="en-US" dirty="0" err="1"/>
              <a:t>Move_CM</a:t>
            </a:r>
            <a:r>
              <a:rPr lang="en-US" dirty="0"/>
              <a:t> My Block useful?</a:t>
            </a:r>
          </a:p>
          <a:p>
            <a:pPr lvl="1"/>
            <a:r>
              <a:rPr lang="en-US" dirty="0"/>
              <a:t>You can measure distances in centimeters and input this number into your block instead of programming in degrees or rotations</a:t>
            </a:r>
          </a:p>
          <a:p>
            <a:pPr lvl="1"/>
            <a:endParaRPr lang="en-US" dirty="0"/>
          </a:p>
          <a:p>
            <a:r>
              <a:rPr lang="en-US" dirty="0"/>
              <a:t>Will changing the inputs in one copy of </a:t>
            </a:r>
            <a:r>
              <a:rPr lang="en-US" dirty="0" err="1"/>
              <a:t>Move_CM</a:t>
            </a:r>
            <a:r>
              <a:rPr lang="en-US" dirty="0"/>
              <a:t> impact another copy of it?</a:t>
            </a:r>
          </a:p>
          <a:p>
            <a:pPr lvl="1"/>
            <a:r>
              <a:rPr lang="en-US" dirty="0"/>
              <a:t>No. That is exactly why a My Block is useful.  You can use the same block multiple times, each time using a different number for power and centimeters (or any other parameter you set up).</a:t>
            </a:r>
          </a:p>
          <a:p>
            <a:pPr lvl="1"/>
            <a:endParaRPr lang="en-US" dirty="0"/>
          </a:p>
          <a:p>
            <a:r>
              <a:rPr lang="en-US" dirty="0"/>
              <a:t>Can you alter a My Block after it is made?</a:t>
            </a:r>
          </a:p>
          <a:p>
            <a:pPr lvl="1"/>
            <a:r>
              <a:rPr lang="en-US" dirty="0"/>
              <a:t>You can change any of the contents, but not the grey blocks (input and output parameters). If you need to make changes to the parameters, you must remake your My Block.</a:t>
            </a:r>
          </a:p>
          <a:p>
            <a:pPr lvl="1"/>
            <a:endParaRPr lang="en-US" dirty="0"/>
          </a:p>
        </p:txBody>
      </p:sp>
    </p:spTree>
    <p:extLst>
      <p:ext uri="{BB962C8B-B14F-4D97-AF65-F5344CB8AC3E}">
        <p14:creationId xmlns:p14="http://schemas.microsoft.com/office/powerpoint/2010/main" val="1199475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0" name="Content Placeholder 2"/>
          <p:cNvSpPr>
            <a:spLocks noGrp="1"/>
          </p:cNvSpPr>
          <p:nvPr>
            <p:ph idx="1"/>
          </p:nvPr>
        </p:nvSpPr>
        <p:spPr>
          <a:xfrm>
            <a:off x="134210" y="1265028"/>
            <a:ext cx="3259137" cy="1197693"/>
          </a:xfrm>
        </p:spPr>
        <p:txBody>
          <a:bodyPr>
            <a:normAutofit/>
          </a:bodyPr>
          <a:lstStyle/>
          <a:p>
            <a:pPr marL="0" indent="0">
              <a:buNone/>
            </a:pPr>
            <a:r>
              <a:rPr lang="en-US" sz="1600" dirty="0" smtClean="0">
                <a:solidFill>
                  <a:srgbClr val="FF0000"/>
                </a:solidFill>
              </a:rPr>
              <a:t>Interactive Sketch Planner</a:t>
            </a:r>
          </a:p>
          <a:p>
            <a:pPr lvl="1"/>
            <a:endParaRPr lang="en-US" sz="1600" dirty="0">
              <a:solidFill>
                <a:srgbClr val="FF0000"/>
              </a:solidFill>
            </a:endParaRPr>
          </a:p>
        </p:txBody>
      </p:sp>
      <p:sp>
        <p:nvSpPr>
          <p:cNvPr id="11" name="Content Placeholder 2"/>
          <p:cNvSpPr txBox="1">
            <a:spLocks/>
          </p:cNvSpPr>
          <p:nvPr/>
        </p:nvSpPr>
        <p:spPr>
          <a:xfrm>
            <a:off x="231617" y="4107069"/>
            <a:ext cx="5182179" cy="13883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smtClean="0">
                <a:solidFill>
                  <a:srgbClr val="FF0000"/>
                </a:solidFill>
              </a:rPr>
              <a:t>Coach’s Corner &amp; Core Value Activities</a:t>
            </a:r>
          </a:p>
          <a:p>
            <a:pPr lvl="1"/>
            <a:endParaRPr lang="en-US" sz="1600" dirty="0" smtClean="0">
              <a:solidFill>
                <a:srgbClr val="FF0000"/>
              </a:solidFill>
            </a:endParaRPr>
          </a:p>
          <a:p>
            <a:pPr lvl="1"/>
            <a:endParaRPr lang="en-US" sz="1600" dirty="0">
              <a:solidFill>
                <a:srgbClr val="FF0000"/>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8479" y="1616613"/>
            <a:ext cx="2614228" cy="1546177"/>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4321" y="2044212"/>
            <a:ext cx="3070978" cy="1771439"/>
          </a:xfrm>
          <a:prstGeom prst="rect">
            <a:avLst/>
          </a:prstGeom>
        </p:spPr>
      </p:pic>
      <p:sp>
        <p:nvSpPr>
          <p:cNvPr id="14" name="Content Placeholder 2"/>
          <p:cNvSpPr txBox="1">
            <a:spLocks/>
          </p:cNvSpPr>
          <p:nvPr/>
        </p:nvSpPr>
        <p:spPr>
          <a:xfrm>
            <a:off x="5704269" y="293078"/>
            <a:ext cx="3259137" cy="119769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solidFill>
                  <a:srgbClr val="FF0000"/>
                </a:solidFill>
              </a:rPr>
              <a:t>Over 100 Programming, Robot Design &amp; Research Lessons</a:t>
            </a:r>
            <a:endParaRPr lang="en-US" sz="1600" dirty="0">
              <a:solidFill>
                <a:srgbClr val="FF0000"/>
              </a:solidFill>
            </a:endParaRP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7908" y="4837145"/>
            <a:ext cx="2512068" cy="1600346"/>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047300" y="4453091"/>
            <a:ext cx="2392787" cy="153479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21518" y="989556"/>
            <a:ext cx="2751055" cy="2052546"/>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351" y="2255911"/>
            <a:ext cx="2751055" cy="2077619"/>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22642" y="588211"/>
            <a:ext cx="1691879" cy="152636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113392" y="2409713"/>
            <a:ext cx="1648441" cy="1357308"/>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71736" y="4097494"/>
            <a:ext cx="2771408" cy="2074707"/>
          </a:xfrm>
          <a:prstGeom prst="rect">
            <a:avLst/>
          </a:prstGeom>
        </p:spPr>
      </p:pic>
    </p:spTree>
    <p:extLst>
      <p:ext uri="{BB962C8B-B14F-4D97-AF65-F5344CB8AC3E}">
        <p14:creationId xmlns:p14="http://schemas.microsoft.com/office/powerpoint/2010/main" val="182338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18310" y="1762528"/>
            <a:ext cx="6005787" cy="4452921"/>
          </a:xfrm>
          <a:prstGeom prst="rect">
            <a:avLst/>
          </a:prstGeom>
        </p:spPr>
      </p:pic>
      <p:sp>
        <p:nvSpPr>
          <p:cNvPr id="9" name="TextBox 8"/>
          <p:cNvSpPr txBox="1"/>
          <p:nvPr/>
        </p:nvSpPr>
        <p:spPr>
          <a:xfrm>
            <a:off x="358346" y="2078129"/>
            <a:ext cx="2609391" cy="2308324"/>
          </a:xfrm>
          <a:prstGeom prst="rect">
            <a:avLst/>
          </a:prstGeom>
          <a:noFill/>
        </p:spPr>
        <p:txBody>
          <a:bodyPr wrap="square" rtlCol="0">
            <a:spAutoFit/>
          </a:bodyPr>
          <a:lstStyle/>
          <a:p>
            <a:r>
              <a:rPr lang="en-US" dirty="0" smtClean="0"/>
              <a:t>This worksheet is available for download on EV3Lessons</a:t>
            </a:r>
          </a:p>
          <a:p>
            <a:endParaRPr lang="en-US" dirty="0"/>
          </a:p>
          <a:p>
            <a:r>
              <a:rPr lang="en-US" dirty="0" smtClean="0"/>
              <a:t>Use it to evaluate all your options for a given year’s robot game</a:t>
            </a:r>
            <a:endParaRPr lang="en-US" dirty="0"/>
          </a:p>
        </p:txBody>
      </p:sp>
      <p:sp>
        <p:nvSpPr>
          <p:cNvPr id="7" name="Title 1"/>
          <p:cNvSpPr txBox="1">
            <a:spLocks/>
          </p:cNvSpPr>
          <p:nvPr/>
        </p:nvSpPr>
        <p:spPr>
          <a:xfrm>
            <a:off x="257908" y="293078"/>
            <a:ext cx="8534400" cy="10199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smtClean="0"/>
              <a:t>Mission Planning GUIDE</a:t>
            </a:r>
            <a:endParaRPr lang="en-US" dirty="0"/>
          </a:p>
        </p:txBody>
      </p:sp>
    </p:spTree>
    <p:extLst>
      <p:ext uri="{BB962C8B-B14F-4D97-AF65-F5344CB8AC3E}">
        <p14:creationId xmlns:p14="http://schemas.microsoft.com/office/powerpoint/2010/main" val="704785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3045</TotalTime>
  <Words>4189</Words>
  <Application>Microsoft Macintosh PowerPoint</Application>
  <PresentationFormat>On-screen Show (4:3)</PresentationFormat>
  <Paragraphs>587</Paragraphs>
  <Slides>87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Calibri</vt:lpstr>
      <vt:lpstr>Cambria</vt:lpstr>
      <vt:lpstr>Courier</vt:lpstr>
      <vt:lpstr>Mangal</vt:lpstr>
      <vt:lpstr>Rockwell</vt:lpstr>
      <vt:lpstr>Rockwell Condensed</vt:lpstr>
      <vt:lpstr>Rockwell Extra Bold</vt:lpstr>
      <vt:lpstr>Wingdings</vt:lpstr>
      <vt:lpstr>Zapf Dingbats</vt:lpstr>
      <vt:lpstr>Arial</vt:lpstr>
      <vt:lpstr>Wood Type</vt:lpstr>
      <vt:lpstr>PowerPoint Presentation</vt:lpstr>
      <vt:lpstr>Introductions</vt:lpstr>
      <vt:lpstr>NOT THE DROIDS YOU ARE LOOKING FOR</vt:lpstr>
      <vt:lpstr>ROBOT GAME</vt:lpstr>
      <vt:lpstr>IMPORTANT ASPECTS OF THE GAME</vt:lpstr>
      <vt:lpstr>TERMS TO KNOW</vt:lpstr>
      <vt:lpstr>Developing a Mission Strategy</vt:lpstr>
      <vt:lpstr>Questions to Ask</vt:lpstr>
      <vt:lpstr>PowerPoint Presentation</vt:lpstr>
      <vt:lpstr>Robot Game Strategy</vt:lpstr>
      <vt:lpstr>Now What?</vt:lpstr>
      <vt:lpstr>Some Thoughts</vt:lpstr>
      <vt:lpstr>BUILDING A ROBOT</vt:lpstr>
      <vt:lpstr>Start with the ROBOT DESIGN RUBRIC</vt:lpstr>
      <vt:lpstr>ROBOT DESIGN TIPS</vt:lpstr>
      <vt:lpstr>ROBOT DESIGN TIPS</vt:lpstr>
      <vt:lpstr>Reliability</vt:lpstr>
      <vt:lpstr>HOW CAN YOU INCREASE RELIABILITY?</vt:lpstr>
      <vt:lpstr>Starting Points in Base are Critical</vt:lpstr>
      <vt:lpstr>Errors Accumulate Over Time</vt:lpstr>
      <vt:lpstr>Where Are You on the FLL table?</vt:lpstr>
      <vt:lpstr>PROGRAMMING</vt:lpstr>
      <vt:lpstr>LEARNING TO PROGRAM: EV3LESSONS.com</vt:lpstr>
      <vt:lpstr>RECOMMENDED PROGRAMMING CONCEPTS TO LEARN</vt:lpstr>
      <vt:lpstr>MOVING FORWARD &amp; BACK</vt:lpstr>
      <vt:lpstr>Move STEERING Block </vt:lpstr>
      <vt:lpstr>NEGATIVE &amp; POSITIVE POWER: BACKWARD &amp; FORWARD</vt:lpstr>
      <vt:lpstr>HOW do you Move Straight?</vt:lpstr>
      <vt:lpstr>CHALLENGE 1: Move Straight (3 SECONDS)</vt:lpstr>
      <vt:lpstr>Move Straight: Seconds vs. degrees vs. rotations</vt:lpstr>
      <vt:lpstr>MOVE STRAIGHT discussion</vt:lpstr>
      <vt:lpstr>CHALLENGE SOLUTION</vt:lpstr>
      <vt:lpstr>SOLUTION: USE PORT VIEW</vt:lpstr>
      <vt:lpstr>How do you get to Port View?</vt:lpstr>
      <vt:lpstr>WHAT YOU SEE in PORT VIEW</vt:lpstr>
      <vt:lpstr>TURNING</vt:lpstr>
      <vt:lpstr>PIVOT Vs. SPIN Turns</vt:lpstr>
      <vt:lpstr>How to Make Pivot and Spin turns</vt:lpstr>
      <vt:lpstr>MAKING A Pivot turn for 90 DEGREES</vt:lpstr>
      <vt:lpstr>how do you make the robot turn 90 degrees?</vt:lpstr>
      <vt:lpstr>TURNING CHALLENGES</vt:lpstr>
      <vt:lpstr>CLASS Discussion GUIDE</vt:lpstr>
      <vt:lpstr>CHALLENGE SOLUTIONS</vt:lpstr>
      <vt:lpstr>ADDING SENSORS: Move Until</vt:lpstr>
      <vt:lpstr>PROGRAMMING: WHY USE SENSORS</vt:lpstr>
      <vt:lpstr>MOVE UNTIL</vt:lpstr>
      <vt:lpstr>Making The Robot Move</vt:lpstr>
      <vt:lpstr>COLOR SENSOR CHALLENGE</vt:lpstr>
      <vt:lpstr>Color Sensor Challenge Solution</vt:lpstr>
      <vt:lpstr>Loops</vt:lpstr>
      <vt:lpstr>Repeating an Action</vt:lpstr>
      <vt:lpstr>Loops</vt:lpstr>
      <vt:lpstr>LOOP CHALLENGE</vt:lpstr>
      <vt:lpstr>Loop CHALLENGE Solution</vt:lpstr>
      <vt:lpstr>Switches</vt:lpstr>
      <vt:lpstr>Switch Blocks</vt:lpstr>
      <vt:lpstr>Switch Block CHALLENGE 1</vt:lpstr>
      <vt:lpstr>Challenge 1 SOLUTION</vt:lpstr>
      <vt:lpstr>Switch Block Challenge 2</vt:lpstr>
      <vt:lpstr>Challenge 2 solution</vt:lpstr>
      <vt:lpstr>Basic Line Follower</vt:lpstr>
      <vt:lpstr>LESSON OBJECTIVES</vt:lpstr>
      <vt:lpstr>FOLLOW THE MIDDLE?</vt:lpstr>
      <vt:lpstr>PowerPoint Presentation</vt:lpstr>
      <vt:lpstr>PowerPoint Presentation</vt:lpstr>
      <vt:lpstr>Line Following: ROBOT STYLE</vt:lpstr>
      <vt:lpstr>ROBOT LINE FOLLOWING Happens on the edges</vt:lpstr>
      <vt:lpstr>starting the roboT on the correct side</vt:lpstr>
      <vt:lpstr>Line Follower challenge 1</vt:lpstr>
      <vt:lpstr>LINE FOLLOWING CHALLENGE SOLUTION</vt:lpstr>
      <vt:lpstr>CHALLENGE 1 SOLUTION</vt:lpstr>
      <vt:lpstr>Line follower challenge 2</vt:lpstr>
      <vt:lpstr>Challenge 2 SOLUTION: SEnsor</vt:lpstr>
      <vt:lpstr>Challenge 2 SOLUTION: PARTICULAR distance</vt:lpstr>
      <vt:lpstr>INTERMEDIATE PROGRAMMING LESSON</vt:lpstr>
      <vt:lpstr>Lesson Objectives</vt:lpstr>
      <vt:lpstr>Why a Move Distance My Block?</vt:lpstr>
      <vt:lpstr>MOVE_CM IN THREE EASY STEPS</vt:lpstr>
      <vt:lpstr>Step 1A: How Many Degrees Does The Robot Move in 1 CM?</vt:lpstr>
      <vt:lpstr>Step 1A: Alternative Method</vt:lpstr>
      <vt:lpstr>Step 1B: Program Move 1CM</vt:lpstr>
      <vt:lpstr>Step 2: Degree to CM Conversion</vt:lpstr>
      <vt:lpstr>Step 3A: Setup the My Block</vt:lpstr>
      <vt:lpstr>Step 3B: Wire the My BLOCK</vt:lpstr>
      <vt:lpstr>Step 3C: Completed Move_CM</vt:lpstr>
      <vt:lpstr>Discussion</vt:lpstr>
      <vt:lpstr>RESOURCES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LEGO League Share &amp; LEARN WORKSHOP</dc:title>
  <dc:creator>Sanjay Seshan</dc:creator>
  <cp:lastModifiedBy>Sanjay Seshan</cp:lastModifiedBy>
  <cp:revision>153</cp:revision>
  <cp:lastPrinted>2017-07-18T19:51:47Z</cp:lastPrinted>
  <dcterms:created xsi:type="dcterms:W3CDTF">2017-07-10T21:02:44Z</dcterms:created>
  <dcterms:modified xsi:type="dcterms:W3CDTF">2017-09-01T18:31:28Z</dcterms:modified>
</cp:coreProperties>
</file>